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92" r:id="rId4"/>
    <p:sldId id="288" r:id="rId5"/>
    <p:sldId id="293" r:id="rId6"/>
    <p:sldId id="290" r:id="rId7"/>
    <p:sldId id="291" r:id="rId8"/>
    <p:sldId id="289" r:id="rId9"/>
    <p:sldId id="287" r:id="rId10"/>
    <p:sldId id="297" r:id="rId11"/>
    <p:sldId id="275" r:id="rId12"/>
    <p:sldId id="278" r:id="rId13"/>
    <p:sldId id="279" r:id="rId14"/>
    <p:sldId id="281" r:id="rId15"/>
    <p:sldId id="280" r:id="rId16"/>
    <p:sldId id="285" r:id="rId17"/>
    <p:sldId id="295" r:id="rId18"/>
    <p:sldId id="296" r:id="rId19"/>
    <p:sldId id="29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ilde Boissel" initials="MB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1" autoAdjust="0"/>
    <p:restoredTop sz="72096" autoAdjust="0"/>
  </p:normalViewPr>
  <p:slideViewPr>
    <p:cSldViewPr snapToGrid="0">
      <p:cViewPr varScale="1">
        <p:scale>
          <a:sx n="76" d="100"/>
          <a:sy n="76" d="100"/>
        </p:scale>
        <p:origin x="98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19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A9CC15-9184-4EE7-9436-A27C0B0EFCA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52219E3-41E0-4C13-9CE9-1530CDD25CFD}">
      <dgm:prSet/>
      <dgm:spPr/>
      <dgm:t>
        <a:bodyPr/>
        <a:lstStyle/>
        <a:p>
          <a:endParaRPr lang="fr-FR" dirty="0"/>
        </a:p>
      </dgm:t>
    </dgm:pt>
    <dgm:pt modelId="{E2083253-841D-4AE1-A07E-65D669AD25FA}" type="parTrans" cxnId="{D0A08153-B789-4E18-83B5-E50235EF5136}">
      <dgm:prSet/>
      <dgm:spPr/>
      <dgm:t>
        <a:bodyPr/>
        <a:lstStyle/>
        <a:p>
          <a:endParaRPr lang="fr-FR"/>
        </a:p>
      </dgm:t>
    </dgm:pt>
    <dgm:pt modelId="{184B0EA6-1F3C-486B-9757-B6C0F422B14E}" type="sibTrans" cxnId="{D0A08153-B789-4E18-83B5-E50235EF5136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  <dgm:t>
        <a:bodyPr/>
        <a:lstStyle/>
        <a:p>
          <a:endParaRPr lang="fr-FR"/>
        </a:p>
      </dgm:t>
    </dgm:pt>
    <dgm:pt modelId="{B87C6464-9362-4BDF-A1CF-2EAF9AECB10E}">
      <dgm:prSet phldrT="[Texte]"/>
      <dgm:spPr/>
      <dgm:t>
        <a:bodyPr/>
        <a:lstStyle/>
        <a:p>
          <a:r>
            <a:rPr lang="fr-FR" b="1" dirty="0" err="1" smtClean="0"/>
            <a:t>Statistical</a:t>
          </a:r>
          <a:r>
            <a:rPr lang="fr-FR" b="1" dirty="0" smtClean="0"/>
            <a:t> </a:t>
          </a:r>
          <a:r>
            <a:rPr lang="fr-FR" b="1" dirty="0" err="1" smtClean="0"/>
            <a:t>computing</a:t>
          </a:r>
          <a:r>
            <a:rPr lang="fr-FR" b="1" dirty="0" smtClean="0"/>
            <a:t> </a:t>
          </a:r>
          <a:r>
            <a:rPr lang="fr-FR" dirty="0" smtClean="0"/>
            <a:t>:</a:t>
          </a:r>
        </a:p>
        <a:p>
          <a:r>
            <a:rPr lang="fr-FR" dirty="0" err="1" smtClean="0"/>
            <a:t>Modelling</a:t>
          </a:r>
          <a:r>
            <a:rPr lang="fr-FR" dirty="0" smtClean="0"/>
            <a:t>, </a:t>
          </a:r>
        </a:p>
        <a:p>
          <a:r>
            <a:rPr lang="fr-FR" dirty="0" smtClean="0"/>
            <a:t>Classification, </a:t>
          </a:r>
        </a:p>
        <a:p>
          <a:r>
            <a:rPr lang="fr-FR" dirty="0" err="1" smtClean="0"/>
            <a:t>Statistical</a:t>
          </a:r>
          <a:r>
            <a:rPr lang="fr-FR" dirty="0" smtClean="0"/>
            <a:t> tests…  </a:t>
          </a:r>
          <a:endParaRPr lang="fr-FR" dirty="0"/>
        </a:p>
      </dgm:t>
    </dgm:pt>
    <dgm:pt modelId="{DF69EE6C-DEED-4CC1-97BF-7BF85348E136}" type="parTrans" cxnId="{361CE9A0-4605-469A-9416-43DE1DE3E7C0}">
      <dgm:prSet/>
      <dgm:spPr/>
      <dgm:t>
        <a:bodyPr/>
        <a:lstStyle/>
        <a:p>
          <a:endParaRPr lang="fr-FR"/>
        </a:p>
      </dgm:t>
    </dgm:pt>
    <dgm:pt modelId="{15D4CD5A-A0D2-4FD7-A0FB-653CBF0E58CC}" type="sibTrans" cxnId="{361CE9A0-4605-469A-9416-43DE1DE3E7C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  <dgm:t>
        <a:bodyPr/>
        <a:lstStyle/>
        <a:p>
          <a:endParaRPr lang="fr-FR"/>
        </a:p>
      </dgm:t>
    </dgm:pt>
    <dgm:pt modelId="{7CBB1B86-A86F-4F08-BF99-2FF35713B843}">
      <dgm:prSet phldrT="[Texte]"/>
      <dgm:spPr/>
      <dgm:t>
        <a:bodyPr/>
        <a:lstStyle/>
        <a:p>
          <a:r>
            <a:rPr lang="fr-FR" b="1" dirty="0" smtClean="0"/>
            <a:t>Graphs</a:t>
          </a:r>
          <a:r>
            <a:rPr lang="fr-FR" dirty="0" smtClean="0"/>
            <a:t> :</a:t>
          </a:r>
        </a:p>
        <a:p>
          <a:r>
            <a:rPr lang="fr-FR" dirty="0" smtClean="0"/>
            <a:t>Basic plot, </a:t>
          </a:r>
        </a:p>
        <a:p>
          <a:r>
            <a:rPr lang="fr-FR" dirty="0" err="1" smtClean="0"/>
            <a:t>lattice</a:t>
          </a:r>
          <a:r>
            <a:rPr lang="fr-FR" dirty="0" smtClean="0"/>
            <a:t>, </a:t>
          </a:r>
        </a:p>
        <a:p>
          <a:r>
            <a:rPr lang="fr-FR" dirty="0" err="1" smtClean="0"/>
            <a:t>ggplot</a:t>
          </a:r>
          <a:r>
            <a:rPr lang="fr-FR" dirty="0" smtClean="0"/>
            <a:t> …</a:t>
          </a:r>
        </a:p>
      </dgm:t>
    </dgm:pt>
    <dgm:pt modelId="{E7E16F74-EF00-4ACC-A080-45658DFA7411}" type="sibTrans" cxnId="{3F60C993-4D2E-4081-8434-F01412B3BBD8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  <dgm:t>
        <a:bodyPr/>
        <a:lstStyle/>
        <a:p>
          <a:endParaRPr lang="fr-FR"/>
        </a:p>
      </dgm:t>
    </dgm:pt>
    <dgm:pt modelId="{3C4E3253-7351-4B82-A856-D4164D8C9047}" type="parTrans" cxnId="{3F60C993-4D2E-4081-8434-F01412B3BBD8}">
      <dgm:prSet/>
      <dgm:spPr/>
      <dgm:t>
        <a:bodyPr/>
        <a:lstStyle/>
        <a:p>
          <a:endParaRPr lang="fr-FR"/>
        </a:p>
      </dgm:t>
    </dgm:pt>
    <dgm:pt modelId="{A5F0F203-0EC3-4BBD-B88A-0BB79B4000C3}">
      <dgm:prSet phldrT="[Texte]"/>
      <dgm:spPr/>
      <dgm:t>
        <a:bodyPr/>
        <a:lstStyle/>
        <a:p>
          <a:r>
            <a:rPr lang="en-US" b="1" i="0" dirty="0" smtClean="0"/>
            <a:t>C</a:t>
          </a:r>
          <a:r>
            <a:rPr lang="en-US" b="0" i="0" dirty="0" smtClean="0"/>
            <a:t>omprehensive</a:t>
          </a:r>
        </a:p>
        <a:p>
          <a:r>
            <a:rPr lang="en-US" b="1" i="0" dirty="0" smtClean="0"/>
            <a:t>R</a:t>
          </a:r>
          <a:r>
            <a:rPr lang="en-US" b="0" i="0" dirty="0" smtClean="0"/>
            <a:t> </a:t>
          </a:r>
        </a:p>
        <a:p>
          <a:r>
            <a:rPr lang="en-US" b="1" i="0" dirty="0" smtClean="0"/>
            <a:t>A</a:t>
          </a:r>
          <a:r>
            <a:rPr lang="en-US" b="0" i="0" dirty="0" smtClean="0"/>
            <a:t>rchive </a:t>
          </a:r>
        </a:p>
        <a:p>
          <a:r>
            <a:rPr lang="en-US" b="1" i="0" dirty="0" smtClean="0"/>
            <a:t>N</a:t>
          </a:r>
          <a:r>
            <a:rPr lang="en-US" b="0" i="0" dirty="0" smtClean="0"/>
            <a:t>etwork</a:t>
          </a:r>
          <a:endParaRPr lang="fr-FR" b="0" dirty="0"/>
        </a:p>
      </dgm:t>
    </dgm:pt>
    <dgm:pt modelId="{F8CABAC3-5FFD-4BCB-B70B-F8D0B6677242}" type="sibTrans" cxnId="{9EC50435-D81D-467C-BE7A-FDD0BF9A0CE0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</dgm:spPr>
      <dgm:t>
        <a:bodyPr/>
        <a:lstStyle/>
        <a:p>
          <a:endParaRPr lang="fr-FR"/>
        </a:p>
      </dgm:t>
    </dgm:pt>
    <dgm:pt modelId="{ADA49D73-F428-420A-B635-7499FD1D5BE8}" type="parTrans" cxnId="{9EC50435-D81D-467C-BE7A-FDD0BF9A0CE0}">
      <dgm:prSet/>
      <dgm:spPr/>
      <dgm:t>
        <a:bodyPr/>
        <a:lstStyle/>
        <a:p>
          <a:endParaRPr lang="fr-FR"/>
        </a:p>
      </dgm:t>
    </dgm:pt>
    <dgm:pt modelId="{69A51DE0-B09D-4698-B031-1591EA43D166}" type="pres">
      <dgm:prSet presAssocID="{19A9CC15-9184-4EE7-9436-A27C0B0EFCA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fr-FR"/>
        </a:p>
      </dgm:t>
    </dgm:pt>
    <dgm:pt modelId="{5F9C7FAF-31D3-440D-A408-E09737CBBD48}" type="pres">
      <dgm:prSet presAssocID="{19A9CC15-9184-4EE7-9436-A27C0B0EFCA3}" presName="Name1" presStyleCnt="0"/>
      <dgm:spPr/>
    </dgm:pt>
    <dgm:pt modelId="{FBFBB61C-C258-48E9-9F61-9C6DE4D147D7}" type="pres">
      <dgm:prSet presAssocID="{184B0EA6-1F3C-486B-9757-B6C0F422B14E}" presName="picture_1" presStyleCnt="0"/>
      <dgm:spPr/>
    </dgm:pt>
    <dgm:pt modelId="{5DE9E254-34C3-4D96-AE14-E607E3A8E8EC}" type="pres">
      <dgm:prSet presAssocID="{184B0EA6-1F3C-486B-9757-B6C0F422B14E}" presName="pictureRepeatNode" presStyleLbl="alignImgPlace1" presStyleIdx="0" presStyleCnt="4" custScaleX="59517" custScaleY="61964"/>
      <dgm:spPr/>
      <dgm:t>
        <a:bodyPr/>
        <a:lstStyle/>
        <a:p>
          <a:endParaRPr lang="fr-FR"/>
        </a:p>
      </dgm:t>
    </dgm:pt>
    <dgm:pt modelId="{17EBBA2E-2A5E-4DC3-9AA3-CCB7DE1DA4F9}" type="pres">
      <dgm:prSet presAssocID="{552219E3-41E0-4C13-9CE9-1530CDD25CFD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B767EF6-CF94-4013-9E4A-82E8C39B8234}" type="pres">
      <dgm:prSet presAssocID="{15D4CD5A-A0D2-4FD7-A0FB-653CBF0E58CC}" presName="picture_2" presStyleCnt="0"/>
      <dgm:spPr/>
    </dgm:pt>
    <dgm:pt modelId="{8BBAD82E-BFFA-4AA7-8EEA-5022D1DF4D0D}" type="pres">
      <dgm:prSet presAssocID="{15D4CD5A-A0D2-4FD7-A0FB-653CBF0E58CC}" presName="pictureRepeatNode" presStyleLbl="alignImgPlace1" presStyleIdx="1" presStyleCnt="4" custScaleX="151753" custScaleY="96059" custLinFactNeighborX="-16360" custLinFactNeighborY="15403"/>
      <dgm:spPr/>
      <dgm:t>
        <a:bodyPr/>
        <a:lstStyle/>
        <a:p>
          <a:endParaRPr lang="fr-FR"/>
        </a:p>
      </dgm:t>
    </dgm:pt>
    <dgm:pt modelId="{3010EF0F-977D-4C2C-B980-EE7D0EB95B89}" type="pres">
      <dgm:prSet presAssocID="{B87C6464-9362-4BDF-A1CF-2EAF9AECB10E}" presName="line_2" presStyleLbl="parChTrans1D1" presStyleIdx="0" presStyleCnt="3" custLinFactY="300000" custLinFactNeighborY="310907"/>
      <dgm:spPr/>
    </dgm:pt>
    <dgm:pt modelId="{B090AF19-A8B2-4851-8399-DB6A5F3C8A86}" type="pres">
      <dgm:prSet presAssocID="{B87C6464-9362-4BDF-A1CF-2EAF9AECB10E}" presName="textparent_2" presStyleLbl="node1" presStyleIdx="0" presStyleCnt="0"/>
      <dgm:spPr/>
    </dgm:pt>
    <dgm:pt modelId="{6BB6B334-65C5-4C64-A76A-D5F0DBC551A1}" type="pres">
      <dgm:prSet presAssocID="{B87C6464-9362-4BDF-A1CF-2EAF9AECB10E}" presName="text_2" presStyleLbl="revTx" presStyleIdx="0" presStyleCnt="3" custScaleX="440181" custScaleY="81297" custLinFactNeighborX="51472" custLinFactNeighborY="1644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E5F998-7F9B-4972-90A5-7A7A1E83638B}" type="pres">
      <dgm:prSet presAssocID="{E7E16F74-EF00-4ACC-A080-45658DFA7411}" presName="picture_3" presStyleCnt="0"/>
      <dgm:spPr/>
    </dgm:pt>
    <dgm:pt modelId="{11D31C2F-2B6C-4C01-9B58-9207A35B1A41}" type="pres">
      <dgm:prSet presAssocID="{E7E16F74-EF00-4ACC-A080-45658DFA7411}" presName="pictureRepeatNode" presStyleLbl="alignImgPlace1" presStyleIdx="2" presStyleCnt="4" custScaleX="125739" custScaleY="129529" custLinFactNeighborX="-64793" custLinFactNeighborY="712"/>
      <dgm:spPr/>
      <dgm:t>
        <a:bodyPr/>
        <a:lstStyle/>
        <a:p>
          <a:endParaRPr lang="fr-FR"/>
        </a:p>
      </dgm:t>
    </dgm:pt>
    <dgm:pt modelId="{243984A9-D468-4779-9C27-D29510D658D6}" type="pres">
      <dgm:prSet presAssocID="{7CBB1B86-A86F-4F08-BF99-2FF35713B843}" presName="line_3" presStyleLbl="parChTrans1D1" presStyleIdx="1" presStyleCnt="3"/>
      <dgm:spPr/>
    </dgm:pt>
    <dgm:pt modelId="{4B26812F-1B41-4FDA-AA4D-2447873B9CCE}" type="pres">
      <dgm:prSet presAssocID="{7CBB1B86-A86F-4F08-BF99-2FF35713B843}" presName="textparent_3" presStyleLbl="node1" presStyleIdx="0" presStyleCnt="0"/>
      <dgm:spPr/>
    </dgm:pt>
    <dgm:pt modelId="{4E2F4798-367F-4081-BB9F-85B6A09C21ED}" type="pres">
      <dgm:prSet presAssocID="{7CBB1B86-A86F-4F08-BF99-2FF35713B843}" presName="text_3" presStyleLbl="revTx" presStyleIdx="1" presStyleCnt="3" custScaleX="381703" custScaleY="108168" custLinFactNeighborX="-71016" custLinFactNeighborY="-213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8A0D645-CBB4-408F-AF31-EB56070CF0C3}" type="pres">
      <dgm:prSet presAssocID="{F8CABAC3-5FFD-4BCB-B70B-F8D0B6677242}" presName="picture_4" presStyleCnt="0"/>
      <dgm:spPr/>
    </dgm:pt>
    <dgm:pt modelId="{52125954-2001-47E0-AB02-C6C7C30B6D15}" type="pres">
      <dgm:prSet presAssocID="{F8CABAC3-5FFD-4BCB-B70B-F8D0B6677242}" presName="pictureRepeatNode" presStyleLbl="alignImgPlace1" presStyleIdx="3" presStyleCnt="4" custScaleX="122884" custScaleY="87017" custLinFactNeighborX="-8544" custLinFactNeighborY="-14952"/>
      <dgm:spPr/>
      <dgm:t>
        <a:bodyPr/>
        <a:lstStyle/>
        <a:p>
          <a:endParaRPr lang="fr-FR"/>
        </a:p>
      </dgm:t>
    </dgm:pt>
    <dgm:pt modelId="{735F89EC-4FB6-4477-A6FF-B0EA54D33C20}" type="pres">
      <dgm:prSet presAssocID="{A5F0F203-0EC3-4BBD-B88A-0BB79B4000C3}" presName="line_4" presStyleLbl="parChTrans1D1" presStyleIdx="2" presStyleCnt="3" custLinFactY="-278754" custLinFactNeighborY="-300000"/>
      <dgm:spPr/>
    </dgm:pt>
    <dgm:pt modelId="{6E70E99E-3632-48A5-A067-0935DE9D69C6}" type="pres">
      <dgm:prSet presAssocID="{A5F0F203-0EC3-4BBD-B88A-0BB79B4000C3}" presName="textparent_4" presStyleLbl="node1" presStyleIdx="0" presStyleCnt="0"/>
      <dgm:spPr/>
    </dgm:pt>
    <dgm:pt modelId="{47FE4654-649D-43C1-ADE5-754C0E30F139}" type="pres">
      <dgm:prSet presAssocID="{A5F0F203-0EC3-4BBD-B88A-0BB79B4000C3}" presName="text_4" presStyleLbl="revTx" presStyleIdx="2" presStyleCnt="3" custLinFactNeighborX="11850" custLinFactNeighborY="-1352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1F261A9-97ED-458E-ADEA-A4ECCEB49C62}" type="presOf" srcId="{552219E3-41E0-4C13-9CE9-1530CDD25CFD}" destId="{17EBBA2E-2A5E-4DC3-9AA3-CCB7DE1DA4F9}" srcOrd="0" destOrd="0" presId="urn:microsoft.com/office/officeart/2008/layout/CircularPictureCallout"/>
    <dgm:cxn modelId="{D0A08153-B789-4E18-83B5-E50235EF5136}" srcId="{19A9CC15-9184-4EE7-9436-A27C0B0EFCA3}" destId="{552219E3-41E0-4C13-9CE9-1530CDD25CFD}" srcOrd="0" destOrd="0" parTransId="{E2083253-841D-4AE1-A07E-65D669AD25FA}" sibTransId="{184B0EA6-1F3C-486B-9757-B6C0F422B14E}"/>
    <dgm:cxn modelId="{60A9A682-2897-4E57-A6C8-AA02251EC79B}" type="presOf" srcId="{19A9CC15-9184-4EE7-9436-A27C0B0EFCA3}" destId="{69A51DE0-B09D-4698-B031-1591EA43D166}" srcOrd="0" destOrd="0" presId="urn:microsoft.com/office/officeart/2008/layout/CircularPictureCallout"/>
    <dgm:cxn modelId="{A632BEE3-7DB6-470E-97D7-7C8C50F7B323}" type="presOf" srcId="{F8CABAC3-5FFD-4BCB-B70B-F8D0B6677242}" destId="{52125954-2001-47E0-AB02-C6C7C30B6D15}" srcOrd="0" destOrd="0" presId="urn:microsoft.com/office/officeart/2008/layout/CircularPictureCallout"/>
    <dgm:cxn modelId="{3F60C993-4D2E-4081-8434-F01412B3BBD8}" srcId="{19A9CC15-9184-4EE7-9436-A27C0B0EFCA3}" destId="{7CBB1B86-A86F-4F08-BF99-2FF35713B843}" srcOrd="2" destOrd="0" parTransId="{3C4E3253-7351-4B82-A856-D4164D8C9047}" sibTransId="{E7E16F74-EF00-4ACC-A080-45658DFA7411}"/>
    <dgm:cxn modelId="{48A107B0-5755-48DF-B8D4-93FDAE889779}" type="presOf" srcId="{A5F0F203-0EC3-4BBD-B88A-0BB79B4000C3}" destId="{47FE4654-649D-43C1-ADE5-754C0E30F139}" srcOrd="0" destOrd="0" presId="urn:microsoft.com/office/officeart/2008/layout/CircularPictureCallout"/>
    <dgm:cxn modelId="{20CA0520-D6D1-4A28-BC57-7561D024911D}" type="presOf" srcId="{E7E16F74-EF00-4ACC-A080-45658DFA7411}" destId="{11D31C2F-2B6C-4C01-9B58-9207A35B1A41}" srcOrd="0" destOrd="0" presId="urn:microsoft.com/office/officeart/2008/layout/CircularPictureCallout"/>
    <dgm:cxn modelId="{361CE9A0-4605-469A-9416-43DE1DE3E7C0}" srcId="{19A9CC15-9184-4EE7-9436-A27C0B0EFCA3}" destId="{B87C6464-9362-4BDF-A1CF-2EAF9AECB10E}" srcOrd="1" destOrd="0" parTransId="{DF69EE6C-DEED-4CC1-97BF-7BF85348E136}" sibTransId="{15D4CD5A-A0D2-4FD7-A0FB-653CBF0E58CC}"/>
    <dgm:cxn modelId="{B99DDA4A-DB3F-4C7B-A2F9-79C0DAE54F02}" type="presOf" srcId="{15D4CD5A-A0D2-4FD7-A0FB-653CBF0E58CC}" destId="{8BBAD82E-BFFA-4AA7-8EEA-5022D1DF4D0D}" srcOrd="0" destOrd="0" presId="urn:microsoft.com/office/officeart/2008/layout/CircularPictureCallout"/>
    <dgm:cxn modelId="{2BFB36FF-B052-42BD-A58E-97633844940B}" type="presOf" srcId="{B87C6464-9362-4BDF-A1CF-2EAF9AECB10E}" destId="{6BB6B334-65C5-4C64-A76A-D5F0DBC551A1}" srcOrd="0" destOrd="0" presId="urn:microsoft.com/office/officeart/2008/layout/CircularPictureCallout"/>
    <dgm:cxn modelId="{4D6F6A1F-147F-4826-B632-5421E374E9F2}" type="presOf" srcId="{184B0EA6-1F3C-486B-9757-B6C0F422B14E}" destId="{5DE9E254-34C3-4D96-AE14-E607E3A8E8EC}" srcOrd="0" destOrd="0" presId="urn:microsoft.com/office/officeart/2008/layout/CircularPictureCallout"/>
    <dgm:cxn modelId="{B088BDCF-3110-4656-88C8-88B965A486B5}" type="presOf" srcId="{7CBB1B86-A86F-4F08-BF99-2FF35713B843}" destId="{4E2F4798-367F-4081-BB9F-85B6A09C21ED}" srcOrd="0" destOrd="0" presId="urn:microsoft.com/office/officeart/2008/layout/CircularPictureCallout"/>
    <dgm:cxn modelId="{9EC50435-D81D-467C-BE7A-FDD0BF9A0CE0}" srcId="{19A9CC15-9184-4EE7-9436-A27C0B0EFCA3}" destId="{A5F0F203-0EC3-4BBD-B88A-0BB79B4000C3}" srcOrd="3" destOrd="0" parTransId="{ADA49D73-F428-420A-B635-7499FD1D5BE8}" sibTransId="{F8CABAC3-5FFD-4BCB-B70B-F8D0B6677242}"/>
    <dgm:cxn modelId="{ABC4785A-C46F-4413-B29D-AA8C6DE7277C}" type="presParOf" srcId="{69A51DE0-B09D-4698-B031-1591EA43D166}" destId="{5F9C7FAF-31D3-440D-A408-E09737CBBD48}" srcOrd="0" destOrd="0" presId="urn:microsoft.com/office/officeart/2008/layout/CircularPictureCallout"/>
    <dgm:cxn modelId="{BD5AFC76-631B-4BBC-B337-6DA296783C03}" type="presParOf" srcId="{5F9C7FAF-31D3-440D-A408-E09737CBBD48}" destId="{FBFBB61C-C258-48E9-9F61-9C6DE4D147D7}" srcOrd="0" destOrd="0" presId="urn:microsoft.com/office/officeart/2008/layout/CircularPictureCallout"/>
    <dgm:cxn modelId="{C0C98908-75FA-4250-AD75-70C0791EB761}" type="presParOf" srcId="{FBFBB61C-C258-48E9-9F61-9C6DE4D147D7}" destId="{5DE9E254-34C3-4D96-AE14-E607E3A8E8EC}" srcOrd="0" destOrd="0" presId="urn:microsoft.com/office/officeart/2008/layout/CircularPictureCallout"/>
    <dgm:cxn modelId="{CFC2951A-EDDF-42AB-83B9-6BED14A8292F}" type="presParOf" srcId="{5F9C7FAF-31D3-440D-A408-E09737CBBD48}" destId="{17EBBA2E-2A5E-4DC3-9AA3-CCB7DE1DA4F9}" srcOrd="1" destOrd="0" presId="urn:microsoft.com/office/officeart/2008/layout/CircularPictureCallout"/>
    <dgm:cxn modelId="{47714C24-9796-4A89-B282-6269B886CF4C}" type="presParOf" srcId="{5F9C7FAF-31D3-440D-A408-E09737CBBD48}" destId="{2B767EF6-CF94-4013-9E4A-82E8C39B8234}" srcOrd="2" destOrd="0" presId="urn:microsoft.com/office/officeart/2008/layout/CircularPictureCallout"/>
    <dgm:cxn modelId="{ACD577F8-7442-43AE-B580-9E6DD258A608}" type="presParOf" srcId="{2B767EF6-CF94-4013-9E4A-82E8C39B8234}" destId="{8BBAD82E-BFFA-4AA7-8EEA-5022D1DF4D0D}" srcOrd="0" destOrd="0" presId="urn:microsoft.com/office/officeart/2008/layout/CircularPictureCallout"/>
    <dgm:cxn modelId="{595ECCE5-FCC4-4D91-8C7A-E7E2D8131DA8}" type="presParOf" srcId="{5F9C7FAF-31D3-440D-A408-E09737CBBD48}" destId="{3010EF0F-977D-4C2C-B980-EE7D0EB95B89}" srcOrd="3" destOrd="0" presId="urn:microsoft.com/office/officeart/2008/layout/CircularPictureCallout"/>
    <dgm:cxn modelId="{D322F790-D10C-4DBB-A63D-8B8F03B2E8EC}" type="presParOf" srcId="{5F9C7FAF-31D3-440D-A408-E09737CBBD48}" destId="{B090AF19-A8B2-4851-8399-DB6A5F3C8A86}" srcOrd="4" destOrd="0" presId="urn:microsoft.com/office/officeart/2008/layout/CircularPictureCallout"/>
    <dgm:cxn modelId="{8D424CC4-FE70-439D-B616-D9D2B2392722}" type="presParOf" srcId="{B090AF19-A8B2-4851-8399-DB6A5F3C8A86}" destId="{6BB6B334-65C5-4C64-A76A-D5F0DBC551A1}" srcOrd="0" destOrd="0" presId="urn:microsoft.com/office/officeart/2008/layout/CircularPictureCallout"/>
    <dgm:cxn modelId="{7427DDFA-9F32-4B80-8136-D738AF709676}" type="presParOf" srcId="{5F9C7FAF-31D3-440D-A408-E09737CBBD48}" destId="{10E5F998-7F9B-4972-90A5-7A7A1E83638B}" srcOrd="5" destOrd="0" presId="urn:microsoft.com/office/officeart/2008/layout/CircularPictureCallout"/>
    <dgm:cxn modelId="{A7E5A49B-D735-445A-9B22-30F19B616106}" type="presParOf" srcId="{10E5F998-7F9B-4972-90A5-7A7A1E83638B}" destId="{11D31C2F-2B6C-4C01-9B58-9207A35B1A41}" srcOrd="0" destOrd="0" presId="urn:microsoft.com/office/officeart/2008/layout/CircularPictureCallout"/>
    <dgm:cxn modelId="{9B41E545-FF8D-44B5-BD5D-0899FA64844B}" type="presParOf" srcId="{5F9C7FAF-31D3-440D-A408-E09737CBBD48}" destId="{243984A9-D468-4779-9C27-D29510D658D6}" srcOrd="6" destOrd="0" presId="urn:microsoft.com/office/officeart/2008/layout/CircularPictureCallout"/>
    <dgm:cxn modelId="{E54651BC-8120-4EFB-9231-3273FDDEBC36}" type="presParOf" srcId="{5F9C7FAF-31D3-440D-A408-E09737CBBD48}" destId="{4B26812F-1B41-4FDA-AA4D-2447873B9CCE}" srcOrd="7" destOrd="0" presId="urn:microsoft.com/office/officeart/2008/layout/CircularPictureCallout"/>
    <dgm:cxn modelId="{B2E07F4B-C2E3-4198-A4F3-0417430DA497}" type="presParOf" srcId="{4B26812F-1B41-4FDA-AA4D-2447873B9CCE}" destId="{4E2F4798-367F-4081-BB9F-85B6A09C21ED}" srcOrd="0" destOrd="0" presId="urn:microsoft.com/office/officeart/2008/layout/CircularPictureCallout"/>
    <dgm:cxn modelId="{7F7CC72B-82EE-43B5-B58F-24898F62635C}" type="presParOf" srcId="{5F9C7FAF-31D3-440D-A408-E09737CBBD48}" destId="{48A0D645-CBB4-408F-AF31-EB56070CF0C3}" srcOrd="8" destOrd="0" presId="urn:microsoft.com/office/officeart/2008/layout/CircularPictureCallout"/>
    <dgm:cxn modelId="{2579D57B-B50C-481F-8635-015547BC4F74}" type="presParOf" srcId="{48A0D645-CBB4-408F-AF31-EB56070CF0C3}" destId="{52125954-2001-47E0-AB02-C6C7C30B6D15}" srcOrd="0" destOrd="0" presId="urn:microsoft.com/office/officeart/2008/layout/CircularPictureCallout"/>
    <dgm:cxn modelId="{B010923D-F876-4E5D-A2BD-0C7D3F257D7A}" type="presParOf" srcId="{5F9C7FAF-31D3-440D-A408-E09737CBBD48}" destId="{735F89EC-4FB6-4477-A6FF-B0EA54D33C20}" srcOrd="9" destOrd="0" presId="urn:microsoft.com/office/officeart/2008/layout/CircularPictureCallout"/>
    <dgm:cxn modelId="{CB62FEFD-C27B-4099-8A8A-7626335203F5}" type="presParOf" srcId="{5F9C7FAF-31D3-440D-A408-E09737CBBD48}" destId="{6E70E99E-3632-48A5-A067-0935DE9D69C6}" srcOrd="10" destOrd="0" presId="urn:microsoft.com/office/officeart/2008/layout/CircularPictureCallout"/>
    <dgm:cxn modelId="{94D2EA53-AE1D-4414-819C-F6A048621A66}" type="presParOf" srcId="{6E70E99E-3632-48A5-A067-0935DE9D69C6}" destId="{47FE4654-649D-43C1-ADE5-754C0E30F139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F89EC-4FB6-4477-A6FF-B0EA54D33C20}">
      <dsp:nvSpPr>
        <dsp:cNvPr id="0" name=""/>
        <dsp:cNvSpPr/>
      </dsp:nvSpPr>
      <dsp:spPr>
        <a:xfrm>
          <a:off x="2222393" y="4381499"/>
          <a:ext cx="5440341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984A9-D468-4779-9C27-D29510D658D6}">
      <dsp:nvSpPr>
        <dsp:cNvPr id="0" name=""/>
        <dsp:cNvSpPr/>
      </dsp:nvSpPr>
      <dsp:spPr>
        <a:xfrm>
          <a:off x="2222393" y="2693317"/>
          <a:ext cx="4660053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0EF0F-977D-4C2C-B980-EE7D0EB95B89}">
      <dsp:nvSpPr>
        <dsp:cNvPr id="0" name=""/>
        <dsp:cNvSpPr/>
      </dsp:nvSpPr>
      <dsp:spPr>
        <a:xfrm>
          <a:off x="2222393" y="1016710"/>
          <a:ext cx="5440341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E9E254-34C3-4D96-AE14-E607E3A8E8EC}">
      <dsp:nvSpPr>
        <dsp:cNvPr id="0" name=""/>
        <dsp:cNvSpPr/>
      </dsp:nvSpPr>
      <dsp:spPr>
        <a:xfrm>
          <a:off x="609879" y="1014505"/>
          <a:ext cx="3225028" cy="335762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BBA2E-2A5E-4DC3-9AA3-CCB7DE1DA4F9}">
      <dsp:nvSpPr>
        <dsp:cNvPr id="0" name=""/>
        <dsp:cNvSpPr/>
      </dsp:nvSpPr>
      <dsp:spPr>
        <a:xfrm>
          <a:off x="488419" y="2861295"/>
          <a:ext cx="3467946" cy="178816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6500" kern="1200" dirty="0"/>
        </a:p>
      </dsp:txBody>
      <dsp:txXfrm>
        <a:off x="488419" y="2861295"/>
        <a:ext cx="3467946" cy="1788160"/>
      </dsp:txXfrm>
    </dsp:sp>
    <dsp:sp modelId="{8BBAD82E-BFFA-4AA7-8EEA-5022D1DF4D0D}">
      <dsp:nvSpPr>
        <dsp:cNvPr id="0" name=""/>
        <dsp:cNvSpPr/>
      </dsp:nvSpPr>
      <dsp:spPr>
        <a:xfrm>
          <a:off x="6163338" y="266407"/>
          <a:ext cx="2466896" cy="156153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B6B334-65C5-4C64-A76A-D5F0DBC551A1}">
      <dsp:nvSpPr>
        <dsp:cNvPr id="0" name=""/>
        <dsp:cNvSpPr/>
      </dsp:nvSpPr>
      <dsp:spPr>
        <a:xfrm>
          <a:off x="8781222" y="403364"/>
          <a:ext cx="2614195" cy="132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err="1" smtClean="0"/>
            <a:t>Statistical</a:t>
          </a:r>
          <a:r>
            <a:rPr lang="fr-FR" sz="1800" b="1" kern="1200" dirty="0" smtClean="0"/>
            <a:t> </a:t>
          </a:r>
          <a:r>
            <a:rPr lang="fr-FR" sz="1800" b="1" kern="1200" dirty="0" err="1" smtClean="0"/>
            <a:t>computing</a:t>
          </a:r>
          <a:r>
            <a:rPr lang="fr-FR" sz="1800" b="1" kern="1200" dirty="0" smtClean="0"/>
            <a:t> </a:t>
          </a:r>
          <a:r>
            <a:rPr lang="fr-FR" sz="1800" kern="1200" dirty="0" smtClean="0"/>
            <a:t>: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Modelling</a:t>
          </a:r>
          <a:r>
            <a:rPr lang="fr-FR" sz="1800" kern="1200" dirty="0" smtClean="0"/>
            <a:t>,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Classification,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Statistical</a:t>
          </a:r>
          <a:r>
            <a:rPr lang="fr-FR" sz="1800" kern="1200" dirty="0" smtClean="0"/>
            <a:t> tests…  </a:t>
          </a:r>
          <a:endParaRPr lang="fr-FR" sz="1800" kern="1200" dirty="0"/>
        </a:p>
      </dsp:txBody>
      <dsp:txXfrm>
        <a:off x="8781222" y="403364"/>
        <a:ext cx="2614195" cy="1321564"/>
      </dsp:txXfrm>
    </dsp:sp>
    <dsp:sp modelId="{11D31C2F-2B6C-4C01-9B58-9207A35B1A41}">
      <dsp:nvSpPr>
        <dsp:cNvPr id="0" name=""/>
        <dsp:cNvSpPr/>
      </dsp:nvSpPr>
      <dsp:spPr>
        <a:xfrm>
          <a:off x="4807165" y="1652079"/>
          <a:ext cx="2044013" cy="210562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F4798-367F-4081-BB9F-85B6A09C21ED}">
      <dsp:nvSpPr>
        <dsp:cNvPr id="0" name=""/>
        <dsp:cNvSpPr/>
      </dsp:nvSpPr>
      <dsp:spPr>
        <a:xfrm>
          <a:off x="7064014" y="1779404"/>
          <a:ext cx="3392804" cy="1758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/>
            <a:t>Graphs</a:t>
          </a:r>
          <a:r>
            <a:rPr lang="fr-FR" sz="1800" kern="1200" dirty="0" smtClean="0"/>
            <a:t> :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Basic plot,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lattice</a:t>
          </a:r>
          <a:r>
            <a:rPr lang="fr-FR" sz="1800" kern="1200" dirty="0" smtClean="0"/>
            <a:t>,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ggplot</a:t>
          </a:r>
          <a:r>
            <a:rPr lang="fr-FR" sz="1800" kern="1200" dirty="0" smtClean="0"/>
            <a:t> …</a:t>
          </a:r>
        </a:p>
      </dsp:txBody>
      <dsp:txXfrm>
        <a:off x="7064014" y="1779404"/>
        <a:ext cx="3392804" cy="1758379"/>
      </dsp:txXfrm>
    </dsp:sp>
    <dsp:sp modelId="{52125954-2001-47E0-AB02-C6C7C30B6D15}">
      <dsp:nvSpPr>
        <dsp:cNvPr id="0" name=""/>
        <dsp:cNvSpPr/>
      </dsp:nvSpPr>
      <dsp:spPr>
        <a:xfrm>
          <a:off x="6525042" y="3639516"/>
          <a:ext cx="1997602" cy="141454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E4654-649D-43C1-ADE5-754C0E30F139}">
      <dsp:nvSpPr>
        <dsp:cNvPr id="0" name=""/>
        <dsp:cNvSpPr/>
      </dsp:nvSpPr>
      <dsp:spPr>
        <a:xfrm>
          <a:off x="8707034" y="3557139"/>
          <a:ext cx="1953582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C</a:t>
          </a:r>
          <a:r>
            <a:rPr lang="en-US" sz="1800" b="0" i="0" kern="1200" dirty="0" smtClean="0"/>
            <a:t>omprehensive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R</a:t>
          </a:r>
          <a:r>
            <a:rPr lang="en-US" sz="1800" b="0" i="0" kern="1200" dirty="0" smtClean="0"/>
            <a:t>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A</a:t>
          </a:r>
          <a:r>
            <a:rPr lang="en-US" sz="1800" b="0" i="0" kern="1200" dirty="0" smtClean="0"/>
            <a:t>rchive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N</a:t>
          </a:r>
          <a:r>
            <a:rPr lang="en-US" sz="1800" b="0" i="0" kern="1200" dirty="0" smtClean="0"/>
            <a:t>etwork</a:t>
          </a:r>
          <a:endParaRPr lang="fr-FR" sz="1800" b="0" kern="1200" dirty="0"/>
        </a:p>
      </dsp:txBody>
      <dsp:txXfrm>
        <a:off x="8707034" y="3557139"/>
        <a:ext cx="1953582" cy="1625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33959-209F-4AAD-86E3-F2C3014F0543}" type="datetimeFigureOut">
              <a:rPr lang="fr-FR" smtClean="0"/>
              <a:t>30/03/2017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1700E-53CB-4EA3-9A37-D14F015006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325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1597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But </a:t>
            </a:r>
            <a:r>
              <a:rPr lang="en-US" baseline="0" dirty="0" smtClean="0"/>
              <a:t>de </a:t>
            </a:r>
            <a:r>
              <a:rPr lang="en-US" baseline="0" dirty="0" err="1" smtClean="0"/>
              <a:t>l’appli</a:t>
            </a:r>
            <a:r>
              <a:rPr lang="en-US" baseline="0" dirty="0" smtClean="0"/>
              <a:t> : Les </a:t>
            </a:r>
            <a:r>
              <a:rPr lang="en-US" baseline="0" dirty="0" err="1" smtClean="0"/>
              <a:t>utilisateurs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finaux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chercheurs</a:t>
            </a:r>
            <a:r>
              <a:rPr lang="en-US" baseline="0" dirty="0" smtClean="0"/>
              <a:t>) ne font pas de stat, pas de </a:t>
            </a:r>
            <a:r>
              <a:rPr lang="en-US" baseline="0" dirty="0" err="1" smtClean="0"/>
              <a:t>programmation</a:t>
            </a:r>
            <a:r>
              <a:rPr lang="en-US" baseline="0" dirty="0" smtClean="0"/>
              <a:t> R, </a:t>
            </a:r>
            <a:r>
              <a:rPr lang="en-US" baseline="0" dirty="0" err="1" smtClean="0"/>
              <a:t>donc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avantage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l’appli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clic</a:t>
            </a:r>
            <a:r>
              <a:rPr lang="en-US" baseline="0" dirty="0" smtClean="0"/>
              <a:t> and go : </a:t>
            </a:r>
            <a:r>
              <a:rPr lang="en-US" baseline="0" dirty="0" err="1" smtClean="0"/>
              <a:t>générer</a:t>
            </a:r>
            <a:r>
              <a:rPr lang="en-US" baseline="0" dirty="0" smtClean="0"/>
              <a:t> </a:t>
            </a:r>
            <a:r>
              <a:rPr lang="en-US" baseline="0" dirty="0" smtClean="0"/>
              <a:t>les </a:t>
            </a:r>
            <a:r>
              <a:rPr lang="en-US" baseline="0" dirty="0" err="1" smtClean="0"/>
              <a:t>résultats</a:t>
            </a:r>
            <a:r>
              <a:rPr lang="en-US" baseline="0" dirty="0" smtClean="0"/>
              <a:t> </a:t>
            </a:r>
            <a:r>
              <a:rPr lang="en-US" baseline="0" dirty="0" smtClean="0"/>
              <a:t>sans </a:t>
            </a:r>
            <a:r>
              <a:rPr lang="en-US" baseline="0" dirty="0" err="1" smtClean="0"/>
              <a:t>besoin</a:t>
            </a:r>
            <a:r>
              <a:rPr lang="en-US" baseline="0" dirty="0" smtClean="0"/>
              <a:t> d’un </a:t>
            </a:r>
            <a:r>
              <a:rPr lang="en-US" baseline="0" dirty="0" err="1" smtClean="0"/>
              <a:t>opérateur</a:t>
            </a:r>
            <a:r>
              <a:rPr lang="en-US" baseline="0" dirty="0" smtClean="0"/>
              <a:t> 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403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UI </a:t>
            </a:r>
            <a:r>
              <a:rPr lang="fr-FR" dirty="0" err="1" smtClean="0"/>
              <a:t>Dashborder</a:t>
            </a:r>
            <a:endParaRPr lang="fr-FR" dirty="0" smtClean="0"/>
          </a:p>
          <a:p>
            <a:r>
              <a:rPr lang="fr-FR" dirty="0" err="1" smtClean="0"/>
              <a:t>SideBat</a:t>
            </a:r>
            <a:r>
              <a:rPr lang="fr-FR" dirty="0" smtClean="0"/>
              <a:t> et main = page centrale avec en </a:t>
            </a:r>
            <a:r>
              <a:rPr lang="fr-FR" dirty="0" err="1" smtClean="0"/>
              <a:t>premiere</a:t>
            </a:r>
            <a:r>
              <a:rPr lang="fr-FR" dirty="0" smtClean="0"/>
              <a:t> page tout les widgets</a:t>
            </a:r>
            <a:r>
              <a:rPr lang="fr-FR" baseline="0" dirty="0" smtClean="0"/>
              <a:t> que l’utilisateur peut modifier </a:t>
            </a:r>
            <a:endParaRPr lang="fr-FR" dirty="0" smtClean="0"/>
          </a:p>
          <a:p>
            <a:r>
              <a:rPr lang="fr-FR" dirty="0" smtClean="0"/>
              <a:t>+ </a:t>
            </a:r>
            <a:r>
              <a:rPr lang="fr-FR" dirty="0" err="1" smtClean="0"/>
              <a:t>save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button</a:t>
            </a:r>
            <a:r>
              <a:rPr lang="fr-FR" dirty="0" smtClean="0"/>
              <a:t> : </a:t>
            </a:r>
            <a:r>
              <a:rPr lang="fr-FR" dirty="0" smtClean="0"/>
              <a:t>génération </a:t>
            </a:r>
            <a:r>
              <a:rPr lang="fr-FR" dirty="0" smtClean="0"/>
              <a:t>d’un rapport pré-formater avec Reporters</a:t>
            </a:r>
            <a:r>
              <a:rPr lang="fr-FR" baseline="0" dirty="0" smtClean="0"/>
              <a:t> ou </a:t>
            </a:r>
            <a:r>
              <a:rPr lang="fr-FR" baseline="0" dirty="0" err="1" smtClean="0"/>
              <a:t>rmarkdown</a:t>
            </a:r>
            <a:r>
              <a:rPr lang="fr-FR" baseline="0" dirty="0" smtClean="0"/>
              <a:t> : package R pour la </a:t>
            </a:r>
            <a:r>
              <a:rPr lang="fr-FR" baseline="0" dirty="0" smtClean="0"/>
              <a:t>génération </a:t>
            </a:r>
            <a:r>
              <a:rPr lang="fr-FR" baseline="0" dirty="0" smtClean="0"/>
              <a:t>de fichier </a:t>
            </a:r>
            <a:r>
              <a:rPr lang="fr-FR" baseline="0" dirty="0" err="1" smtClean="0"/>
              <a:t>word</a:t>
            </a:r>
            <a:r>
              <a:rPr lang="fr-FR" baseline="0" dirty="0" smtClean="0"/>
              <a:t>, power point, </a:t>
            </a:r>
            <a:r>
              <a:rPr lang="fr-FR" baseline="0" dirty="0" err="1" smtClean="0"/>
              <a:t>LaTeX</a:t>
            </a:r>
            <a:r>
              <a:rPr lang="fr-FR" baseline="0" dirty="0" smtClean="0"/>
              <a:t> …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140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763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558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283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Fin</a:t>
            </a:r>
            <a:r>
              <a:rPr lang="fr-FR" baseline="0" dirty="0" smtClean="0"/>
              <a:t> de l’appli </a:t>
            </a:r>
            <a:r>
              <a:rPr lang="fr-FR" baseline="0" dirty="0" err="1" smtClean="0"/>
              <a:t>shiny</a:t>
            </a:r>
            <a:r>
              <a:rPr lang="fr-FR" baseline="0" dirty="0" smtClean="0"/>
              <a:t>. </a:t>
            </a:r>
          </a:p>
          <a:p>
            <a:r>
              <a:rPr lang="fr-FR" baseline="0" dirty="0" smtClean="0"/>
              <a:t>Voir les autres exemples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157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4047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Possibilité</a:t>
            </a:r>
            <a:r>
              <a:rPr lang="fr-FR" baseline="0" dirty="0" smtClean="0"/>
              <a:t> </a:t>
            </a:r>
            <a:r>
              <a:rPr lang="fr-FR" baseline="0" dirty="0" smtClean="0"/>
              <a:t>d’intégrer Api </a:t>
            </a:r>
            <a:r>
              <a:rPr lang="fr-FR" baseline="0" dirty="0" err="1" smtClean="0"/>
              <a:t>google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etc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4047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Methode</a:t>
            </a:r>
            <a:r>
              <a:rPr lang="fr-FR" baseline="0" dirty="0" smtClean="0"/>
              <a:t> de classification sur des données interactive</a:t>
            </a:r>
          </a:p>
          <a:p>
            <a:r>
              <a:rPr lang="fr-FR" baseline="0" dirty="0" smtClean="0"/>
              <a:t> =&gt; </a:t>
            </a:r>
            <a:r>
              <a:rPr lang="fr-FR" baseline="0" dirty="0" smtClean="0"/>
              <a:t>visualisation </a:t>
            </a:r>
            <a:r>
              <a:rPr lang="fr-FR" baseline="0" dirty="0" smtClean="0"/>
              <a:t>: on détecte 4 clusters </a:t>
            </a:r>
          </a:p>
          <a:p>
            <a:r>
              <a:rPr lang="fr-FR" baseline="0" dirty="0" smtClean="0"/>
              <a:t>+ La </a:t>
            </a:r>
            <a:r>
              <a:rPr lang="fr-FR" baseline="0" dirty="0" err="1" smtClean="0"/>
              <a:t>gallery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Shiny</a:t>
            </a:r>
            <a:r>
              <a:rPr lang="fr-FR" baseline="0" dirty="0" smtClean="0"/>
              <a:t> permet de visualiser le code qui est en train d’être </a:t>
            </a:r>
            <a:r>
              <a:rPr lang="fr-FR" baseline="0" dirty="0" err="1" smtClean="0"/>
              <a:t>executé</a:t>
            </a:r>
            <a:r>
              <a:rPr lang="fr-FR" baseline="0" dirty="0" smtClean="0"/>
              <a:t> ! Trop top </a:t>
            </a:r>
            <a:r>
              <a:rPr lang="fr-FR" baseline="0" dirty="0" smtClean="0">
                <a:sym typeface="Wingdings" panose="05000000000000000000" pitchFamily="2" charset="2"/>
              </a:rPr>
              <a:t>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4047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404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https://cran.r-project.org</a:t>
            </a:r>
          </a:p>
          <a:p>
            <a:endParaRPr lang="fr-FR" dirty="0" smtClean="0"/>
          </a:p>
          <a:p>
            <a:r>
              <a:rPr lang="fr-FR" dirty="0" smtClean="0"/>
              <a:t>Avant</a:t>
            </a:r>
            <a:r>
              <a:rPr lang="fr-FR" baseline="0" dirty="0" smtClean="0"/>
              <a:t> de présenter </a:t>
            </a:r>
            <a:r>
              <a:rPr lang="fr-FR" baseline="0" dirty="0" err="1" smtClean="0"/>
              <a:t>Shiny</a:t>
            </a:r>
            <a:r>
              <a:rPr lang="fr-FR" baseline="0" dirty="0" smtClean="0"/>
              <a:t>, faire le point sur </a:t>
            </a:r>
            <a:r>
              <a:rPr lang="fr-FR" baseline="0" dirty="0" err="1" smtClean="0"/>
              <a:t>qqe</a:t>
            </a:r>
            <a:r>
              <a:rPr lang="fr-FR" baseline="0" dirty="0" smtClean="0"/>
              <a:t> prérequis : </a:t>
            </a:r>
          </a:p>
          <a:p>
            <a:r>
              <a:rPr lang="fr-FR" baseline="0" dirty="0" smtClean="0"/>
              <a:t>R langage de prédilection pour les statisticiens (+tout métier d’analyse de données)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Environnement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faire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fournit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variété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representation et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visualisation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graphique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Communauté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alimente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réseau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appeler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CRAN : stock de codes / packages et documentations pour R.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315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https://www.rstudio.com</a:t>
            </a:r>
          </a:p>
          <a:p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s’executer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lignes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depuis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terminal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RStudio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logiciel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devlp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 plus “facile”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d’utilisation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Gratuit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énormément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aidé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populaire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de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fait 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élargir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utilisation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d’important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travaux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science, education, 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même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l’industrie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packages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users, qui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arrivent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mettre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aux point des scripts / pipeline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d’analyses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innovant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communauté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n’hésitent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à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partager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codes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sous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Package (CRAN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Shiny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ex un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outil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devlp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facilité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construction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d’applications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interactives,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vont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permettre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aux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utilisateurs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tester et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générer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résultats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eux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-meme” avec des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analyses)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construits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navigateur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(pas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besoin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coté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315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Shiny </a:t>
            </a:r>
            <a:r>
              <a:rPr lang="en-US" dirty="0" err="1" smtClean="0"/>
              <a:t>est</a:t>
            </a:r>
            <a:r>
              <a:rPr lang="en-US" baseline="0" dirty="0" smtClean="0"/>
              <a:t> un package qui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permettre</a:t>
            </a:r>
            <a:r>
              <a:rPr lang="en-US" baseline="0" dirty="0" smtClean="0"/>
              <a:t> à un stat de </a:t>
            </a:r>
            <a:r>
              <a:rPr lang="en-US" baseline="0" dirty="0" err="1" smtClean="0"/>
              <a:t>devlp</a:t>
            </a:r>
            <a:r>
              <a:rPr lang="en-US" baseline="0" dirty="0" smtClean="0"/>
              <a:t> un site web sans </a:t>
            </a:r>
            <a:r>
              <a:rPr lang="en-US" baseline="0" dirty="0" err="1" smtClean="0"/>
              <a:t>aucun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prérequit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dirty="0" smtClean="0"/>
              <a:t>HTML, CSS </a:t>
            </a:r>
            <a:r>
              <a:rPr lang="en-US" dirty="0" err="1" smtClean="0"/>
              <a:t>ou</a:t>
            </a:r>
            <a:r>
              <a:rPr lang="en-US" dirty="0" smtClean="0"/>
              <a:t> JavaScript.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Tous</a:t>
            </a:r>
            <a:r>
              <a:rPr lang="en-US" baseline="0" dirty="0" smtClean="0"/>
              <a:t> les widgets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balises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seront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enveloppés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fonctions</a:t>
            </a:r>
            <a:r>
              <a:rPr lang="en-US" baseline="0" dirty="0" smtClean="0"/>
              <a:t> R.</a:t>
            </a:r>
          </a:p>
          <a:p>
            <a:r>
              <a:rPr lang="en-US" baseline="0" dirty="0" smtClean="0"/>
              <a:t>LE point fort de Shiny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qu’il</a:t>
            </a:r>
            <a:r>
              <a:rPr lang="en-US" baseline="0" dirty="0" smtClean="0"/>
              <a:t> rend </a:t>
            </a:r>
            <a:r>
              <a:rPr lang="en-US" baseline="0" dirty="0" err="1" smtClean="0"/>
              <a:t>l’analyse</a:t>
            </a:r>
            <a:r>
              <a:rPr lang="en-US" baseline="0" dirty="0" smtClean="0"/>
              <a:t> interactive ! Si </a:t>
            </a:r>
            <a:r>
              <a:rPr lang="en-US" baseline="0" dirty="0" err="1" smtClean="0"/>
              <a:t>tous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cas</a:t>
            </a:r>
            <a:r>
              <a:rPr lang="en-US" baseline="0" dirty="0" smtClean="0"/>
              <a:t> de figures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etablies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donc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peuvent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être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programmés</a:t>
            </a:r>
            <a:r>
              <a:rPr lang="en-US" baseline="0" dirty="0" smtClean="0"/>
              <a:t>”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amont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alors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implementé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l’utilisateur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n’a</a:t>
            </a:r>
            <a:r>
              <a:rPr lang="en-US" baseline="0" dirty="0" smtClean="0"/>
              <a:t> plus </a:t>
            </a:r>
            <a:r>
              <a:rPr lang="en-US" baseline="0" dirty="0" err="1" smtClean="0"/>
              <a:t>qu’a</a:t>
            </a:r>
            <a:r>
              <a:rPr lang="en-US" baseline="0" dirty="0" smtClean="0"/>
              <a:t> </a:t>
            </a:r>
            <a:r>
              <a:rPr lang="en-US" baseline="0" dirty="0" smtClean="0"/>
              <a:t>explorer </a:t>
            </a:r>
            <a:r>
              <a:rPr lang="en-US" baseline="0" dirty="0" smtClean="0"/>
              <a:t>et </a:t>
            </a:r>
            <a:r>
              <a:rPr lang="en-US" baseline="0" dirty="0" err="1" smtClean="0"/>
              <a:t>peut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rejouer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ses</a:t>
            </a:r>
            <a:r>
              <a:rPr lang="en-US" baseline="0" dirty="0" smtClean="0"/>
              <a:t> analyses sans </a:t>
            </a:r>
            <a:r>
              <a:rPr lang="en-US" baseline="0" dirty="0" err="1" smtClean="0"/>
              <a:t>l’intervention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statisticien</a:t>
            </a:r>
            <a:r>
              <a:rPr lang="en-US" baseline="0" dirty="0" smtClean="0"/>
              <a:t> </a:t>
            </a:r>
            <a:r>
              <a:rPr lang="en-US" baseline="0" dirty="0" smtClean="0"/>
              <a:t>(</a:t>
            </a:r>
            <a:r>
              <a:rPr lang="en-US" baseline="0" dirty="0" err="1" smtClean="0"/>
              <a:t>dvlpeur</a:t>
            </a:r>
            <a:r>
              <a:rPr lang="en-US" baseline="0" dirty="0" smtClean="0"/>
              <a:t> R…)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605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5</a:t>
            </a:r>
            <a:r>
              <a:rPr lang="en-US" baseline="0" dirty="0" smtClean="0"/>
              <a:t> points : la structure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app shiny. </a:t>
            </a:r>
          </a:p>
          <a:p>
            <a:r>
              <a:rPr lang="en-US" baseline="0" dirty="0" smtClean="0"/>
              <a:t>1 – le dossier : Important dossier www : </a:t>
            </a:r>
            <a:r>
              <a:rPr lang="en-US" baseline="0" dirty="0" err="1" smtClean="0"/>
              <a:t>contiendra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tous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fichiers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lus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affichés</a:t>
            </a:r>
            <a:r>
              <a:rPr lang="en-US" baseline="0" dirty="0" smtClean="0"/>
              <a:t> (image, </a:t>
            </a:r>
            <a:r>
              <a:rPr lang="en-US" baseline="0" dirty="0" err="1" smtClean="0"/>
              <a:t>fichier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xlsx</a:t>
            </a:r>
            <a:r>
              <a:rPr lang="en-US" baseline="0" dirty="0" smtClean="0"/>
              <a:t>…)</a:t>
            </a:r>
          </a:p>
          <a:p>
            <a:r>
              <a:rPr lang="en-US" baseline="0" dirty="0" smtClean="0"/>
              <a:t>2 – </a:t>
            </a:r>
            <a:r>
              <a:rPr lang="en-US" baseline="0" dirty="0" err="1" smtClean="0"/>
              <a:t>server.R</a:t>
            </a:r>
            <a:r>
              <a:rPr lang="en-US" baseline="0" dirty="0" smtClean="0"/>
              <a:t> : le fond </a:t>
            </a:r>
          </a:p>
          <a:p>
            <a:r>
              <a:rPr lang="en-US" baseline="0" dirty="0" smtClean="0"/>
              <a:t>3 – </a:t>
            </a:r>
            <a:r>
              <a:rPr lang="en-US" baseline="0" dirty="0" err="1" smtClean="0"/>
              <a:t>ui.R</a:t>
            </a:r>
            <a:r>
              <a:rPr lang="en-US" baseline="0" dirty="0" smtClean="0"/>
              <a:t> : la </a:t>
            </a:r>
            <a:r>
              <a:rPr lang="en-US" baseline="0" dirty="0" err="1" smtClean="0"/>
              <a:t>forme</a:t>
            </a:r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85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– </a:t>
            </a:r>
            <a:r>
              <a:rPr lang="en-US" baseline="0" dirty="0" err="1" smtClean="0"/>
              <a:t>server.R</a:t>
            </a:r>
            <a:r>
              <a:rPr lang="en-US" baseline="0" dirty="0" smtClean="0"/>
              <a:t> : le fond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Construire</a:t>
            </a:r>
            <a:r>
              <a:rPr lang="en-US" dirty="0" smtClean="0"/>
              <a:t> les “</a:t>
            </a:r>
            <a:r>
              <a:rPr lang="en-US" dirty="0" err="1" smtClean="0"/>
              <a:t>objets</a:t>
            </a:r>
            <a:r>
              <a:rPr lang="en-US" dirty="0" smtClean="0"/>
              <a:t>” = output </a:t>
            </a:r>
          </a:p>
          <a:p>
            <a:r>
              <a:rPr lang="en-US" dirty="0" err="1" smtClean="0"/>
              <a:t>Leur</a:t>
            </a:r>
            <a:r>
              <a:rPr lang="en-US" dirty="0" smtClean="0"/>
              <a:t> nom </a:t>
            </a:r>
            <a:r>
              <a:rPr lang="en-US" dirty="0" err="1" smtClean="0"/>
              <a:t>devrat</a:t>
            </a:r>
            <a:r>
              <a:rPr lang="en-US" dirty="0" smtClean="0"/>
              <a:t> </a:t>
            </a:r>
            <a:r>
              <a:rPr lang="en-US" dirty="0" err="1" smtClean="0"/>
              <a:t>etre</a:t>
            </a:r>
            <a:r>
              <a:rPr lang="en-US" dirty="0" smtClean="0"/>
              <a:t> unique car </a:t>
            </a:r>
            <a:r>
              <a:rPr lang="en-US" dirty="0" err="1" smtClean="0"/>
              <a:t>ils</a:t>
            </a:r>
            <a:r>
              <a:rPr lang="en-US" dirty="0" smtClean="0"/>
              <a:t> </a:t>
            </a:r>
            <a:r>
              <a:rPr lang="en-US" dirty="0" err="1" smtClean="0"/>
              <a:t>seront</a:t>
            </a:r>
            <a:r>
              <a:rPr lang="en-US" dirty="0" smtClean="0"/>
              <a:t> place </a:t>
            </a:r>
            <a:r>
              <a:rPr lang="en-US" dirty="0" err="1" smtClean="0"/>
              <a:t>ensuite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baseline="0" dirty="0" err="1" smtClean="0"/>
              <a:t>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l’interface</a:t>
            </a:r>
            <a:endParaRPr lang="en-US" baseline="0" dirty="0" smtClean="0"/>
          </a:p>
          <a:p>
            <a:r>
              <a:rPr lang="en-US" baseline="0" dirty="0" smtClean="0"/>
              <a:t>Ex </a:t>
            </a:r>
            <a:r>
              <a:rPr lang="en-US" baseline="0" dirty="0" err="1" smtClean="0"/>
              <a:t>ici</a:t>
            </a:r>
            <a:r>
              <a:rPr lang="en-US" baseline="0" dirty="0" smtClean="0"/>
              <a:t> on “</a:t>
            </a:r>
            <a:r>
              <a:rPr lang="en-US" baseline="0" dirty="0" err="1" smtClean="0"/>
              <a:t>construit</a:t>
            </a:r>
            <a:r>
              <a:rPr lang="en-US" baseline="0" dirty="0" smtClean="0"/>
              <a:t>” un </a:t>
            </a:r>
            <a:r>
              <a:rPr lang="en-US" baseline="0" dirty="0" err="1" smtClean="0"/>
              <a:t>titre</a:t>
            </a:r>
            <a:r>
              <a:rPr lang="en-US" baseline="0" dirty="0" smtClean="0"/>
              <a:t> (de type text) et un </a:t>
            </a:r>
            <a:r>
              <a:rPr lang="en-US" baseline="0" dirty="0" err="1" smtClean="0"/>
              <a:t>graphique</a:t>
            </a:r>
            <a:r>
              <a:rPr lang="en-US" baseline="0" dirty="0" smtClean="0"/>
              <a:t> = plot +++ avec les input </a:t>
            </a:r>
            <a:r>
              <a:rPr lang="en-US" baseline="0" dirty="0" err="1" smtClean="0"/>
              <a:t>saisi</a:t>
            </a:r>
            <a:r>
              <a:rPr lang="en-US" baseline="0" dirty="0" smtClean="0"/>
              <a:t> par l’’</a:t>
            </a:r>
            <a:r>
              <a:rPr lang="en-US" baseline="0" dirty="0" err="1" smtClean="0"/>
              <a:t>utilisateur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l’interface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Les </a:t>
            </a:r>
            <a:r>
              <a:rPr lang="en-US" baseline="0" dirty="0" err="1" smtClean="0"/>
              <a:t>objets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retournés</a:t>
            </a:r>
            <a:r>
              <a:rPr lang="en-US" baseline="0" dirty="0" smtClean="0"/>
              <a:t> avec des </a:t>
            </a:r>
            <a:r>
              <a:rPr lang="en-US" baseline="0" dirty="0" err="1" smtClean="0"/>
              <a:t>fonctions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adapté</a:t>
            </a:r>
            <a:r>
              <a:rPr lang="en-US" baseline="0" dirty="0" smtClean="0"/>
              <a:t> à </a:t>
            </a:r>
            <a:r>
              <a:rPr lang="en-US" baseline="0" dirty="0" err="1" smtClean="0"/>
              <a:t>leur</a:t>
            </a:r>
            <a:r>
              <a:rPr lang="en-US" baseline="0" dirty="0" smtClean="0"/>
              <a:t> type “</a:t>
            </a:r>
            <a:r>
              <a:rPr lang="en-US" baseline="0" dirty="0" err="1" smtClean="0"/>
              <a:t>renderText</a:t>
            </a:r>
            <a:r>
              <a:rPr lang="en-US" baseline="0" dirty="0" smtClean="0"/>
              <a:t>”, “</a:t>
            </a:r>
            <a:r>
              <a:rPr lang="en-US" baseline="0" dirty="0" err="1" smtClean="0"/>
              <a:t>renderPlot</a:t>
            </a:r>
            <a:r>
              <a:rPr lang="en-US" baseline="0" dirty="0" smtClean="0"/>
              <a:t>”…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001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 – </a:t>
            </a:r>
            <a:r>
              <a:rPr lang="en-US" baseline="0" dirty="0" err="1" smtClean="0"/>
              <a:t>ui.R</a:t>
            </a:r>
            <a:r>
              <a:rPr lang="en-US" baseline="0" dirty="0" smtClean="0"/>
              <a:t> : la </a:t>
            </a:r>
            <a:r>
              <a:rPr lang="en-US" baseline="0" dirty="0" err="1" smtClean="0"/>
              <a:t>forme</a:t>
            </a:r>
            <a:r>
              <a:rPr lang="en-US" baseline="0" dirty="0" smtClean="0"/>
              <a:t>  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: function </a:t>
            </a:r>
            <a:r>
              <a:rPr lang="en-US" baseline="0" dirty="0" err="1" smtClean="0"/>
              <a:t>obligatoire</a:t>
            </a:r>
            <a:r>
              <a:rPr lang="en-US" baseline="0" dirty="0" smtClean="0"/>
              <a:t>.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Avant tout </a:t>
            </a:r>
            <a:r>
              <a:rPr lang="en-US" baseline="0" dirty="0" err="1" smtClean="0"/>
              <a:t>choisir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forme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d’interface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l’on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souhaite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pages (B) (</a:t>
            </a:r>
            <a:r>
              <a:rPr lang="en-US" baseline="0" dirty="0" err="1" smtClean="0"/>
              <a:t>fenêtre</a:t>
            </a:r>
            <a:r>
              <a:rPr lang="en-US" baseline="0" dirty="0" smtClean="0"/>
              <a:t> responsive web)</a:t>
            </a:r>
          </a:p>
          <a:p>
            <a:r>
              <a:rPr lang="en-US" dirty="0" err="1" smtClean="0"/>
              <a:t>Puis</a:t>
            </a:r>
            <a:r>
              <a:rPr lang="en-US" dirty="0" smtClean="0"/>
              <a:t> “</a:t>
            </a:r>
            <a:r>
              <a:rPr lang="en-US" dirty="0" err="1" smtClean="0"/>
              <a:t>remplir</a:t>
            </a:r>
            <a:r>
              <a:rPr lang="en-US" dirty="0" smtClean="0"/>
              <a:t>” </a:t>
            </a:r>
            <a:r>
              <a:rPr lang="en-US" dirty="0" err="1" smtClean="0"/>
              <a:t>l’ui</a:t>
            </a:r>
            <a:r>
              <a:rPr lang="en-US" dirty="0" smtClean="0"/>
              <a:t> avec les </a:t>
            </a:r>
            <a:r>
              <a:rPr lang="en-US" dirty="0" err="1" smtClean="0"/>
              <a:t>objets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précedement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créés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output$titre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output$plot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affichés</a:t>
            </a:r>
            <a:r>
              <a:rPr lang="en-US" baseline="0" dirty="0" smtClean="0"/>
              <a:t> avec </a:t>
            </a:r>
            <a:r>
              <a:rPr lang="en-US" baseline="0" dirty="0" err="1" smtClean="0"/>
              <a:t>leur</a:t>
            </a:r>
            <a:r>
              <a:rPr lang="en-US" baseline="0" dirty="0" smtClean="0"/>
              <a:t> function </a:t>
            </a:r>
            <a:r>
              <a:rPr lang="en-US" baseline="0" dirty="0" err="1" smtClean="0"/>
              <a:t>adapté</a:t>
            </a:r>
            <a:r>
              <a:rPr lang="en-US" baseline="0" dirty="0" smtClean="0"/>
              <a:t> à </a:t>
            </a:r>
            <a:r>
              <a:rPr lang="en-US" baseline="0" dirty="0" err="1" smtClean="0"/>
              <a:t>leur</a:t>
            </a:r>
            <a:r>
              <a:rPr lang="en-US" baseline="0" dirty="0" smtClean="0"/>
              <a:t> type “</a:t>
            </a:r>
            <a:r>
              <a:rPr lang="en-US" baseline="0" dirty="0" err="1" smtClean="0"/>
              <a:t>textOutput</a:t>
            </a:r>
            <a:r>
              <a:rPr lang="en-US" baseline="0" dirty="0" smtClean="0"/>
              <a:t>” et “</a:t>
            </a:r>
            <a:r>
              <a:rPr lang="en-US" baseline="0" dirty="0" err="1" smtClean="0"/>
              <a:t>plotOutput</a:t>
            </a:r>
            <a:r>
              <a:rPr lang="en-US" baseline="0" dirty="0" smtClean="0"/>
              <a:t>”.</a:t>
            </a:r>
          </a:p>
          <a:p>
            <a:r>
              <a:rPr lang="en-US" baseline="0" dirty="0" err="1" smtClean="0"/>
              <a:t>L’interaction</a:t>
            </a:r>
            <a:r>
              <a:rPr lang="en-US" baseline="0" dirty="0" smtClean="0"/>
              <a:t> se fait via des widgets </a:t>
            </a:r>
            <a:r>
              <a:rPr lang="en-US" baseline="0" dirty="0" err="1" smtClean="0"/>
              <a:t>réactif</a:t>
            </a:r>
            <a:r>
              <a:rPr lang="en-US" baseline="0" dirty="0" smtClean="0"/>
              <a:t> : ex </a:t>
            </a:r>
            <a:r>
              <a:rPr lang="en-US" baseline="0" dirty="0" err="1" smtClean="0"/>
              <a:t>textInput</a:t>
            </a:r>
            <a:r>
              <a:rPr lang="en-US" baseline="0" dirty="0" smtClean="0"/>
              <a:t> : zone de </a:t>
            </a:r>
            <a:r>
              <a:rPr lang="en-US" baseline="0" dirty="0" err="1" smtClean="0"/>
              <a:t>saisi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l’utilisateur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ecrire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titre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declanchera</a:t>
            </a:r>
            <a:r>
              <a:rPr lang="en-US" baseline="0" dirty="0" smtClean="0"/>
              <a:t> de nouveau </a:t>
            </a:r>
            <a:r>
              <a:rPr lang="en-US" baseline="0" dirty="0" err="1" smtClean="0"/>
              <a:t>l’execution</a:t>
            </a:r>
            <a:r>
              <a:rPr lang="en-US" baseline="0" dirty="0" smtClean="0"/>
              <a:t> </a:t>
            </a:r>
            <a:r>
              <a:rPr lang="en-US" baseline="0" dirty="0" smtClean="0"/>
              <a:t>de </a:t>
            </a:r>
            <a:r>
              <a:rPr lang="en-US" baseline="0" dirty="0" err="1" smtClean="0"/>
              <a:t>server.R</a:t>
            </a:r>
            <a:r>
              <a:rPr lang="en-US" baseline="0" dirty="0" smtClean="0"/>
              <a:t> pour la reconstruction de </a:t>
            </a:r>
            <a:r>
              <a:rPr lang="en-US" baseline="0" dirty="0" err="1" smtClean="0"/>
              <a:t>l’objet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output$titre</a:t>
            </a:r>
            <a:endParaRPr lang="en-US" baseline="0" dirty="0" smtClean="0"/>
          </a:p>
          <a:p>
            <a:r>
              <a:rPr lang="en-US" baseline="0" dirty="0" smtClean="0"/>
              <a:t>Idem pour </a:t>
            </a:r>
            <a:r>
              <a:rPr lang="en-US" baseline="0" dirty="0" err="1" smtClean="0"/>
              <a:t>selectInput</a:t>
            </a:r>
            <a:r>
              <a:rPr lang="en-US" baseline="0" dirty="0" smtClean="0"/>
              <a:t> = menu </a:t>
            </a:r>
            <a:r>
              <a:rPr lang="en-US" baseline="0" dirty="0" err="1" smtClean="0"/>
              <a:t>déroulant</a:t>
            </a:r>
            <a:r>
              <a:rPr lang="en-US" baseline="0" dirty="0" smtClean="0"/>
              <a:t> </a:t>
            </a:r>
            <a:r>
              <a:rPr lang="en-US" baseline="0" dirty="0" smtClean="0"/>
              <a:t>pour </a:t>
            </a:r>
            <a:r>
              <a:rPr lang="en-US" baseline="0" dirty="0" err="1" smtClean="0"/>
              <a:t>choisir</a:t>
            </a:r>
            <a:r>
              <a:rPr lang="en-US" baseline="0" dirty="0" smtClean="0"/>
              <a:t> X et Y 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121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0" dirty="0" smtClean="0"/>
              <a:t> – faire </a:t>
            </a:r>
            <a:r>
              <a:rPr lang="en-US" baseline="0" dirty="0" err="1" smtClean="0"/>
              <a:t>tourner</a:t>
            </a:r>
            <a:r>
              <a:rPr lang="en-US" baseline="0" dirty="0" smtClean="0"/>
              <a:t> son </a:t>
            </a:r>
            <a:r>
              <a:rPr lang="en-US" baseline="0" dirty="0" err="1" smtClean="0"/>
              <a:t>appli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façon</a:t>
            </a:r>
            <a:r>
              <a:rPr lang="en-US" baseline="0" dirty="0" smtClean="0"/>
              <a:t> local : </a:t>
            </a:r>
            <a:r>
              <a:rPr lang="en-US" baseline="0" dirty="0" err="1" smtClean="0"/>
              <a:t>runApp</a:t>
            </a:r>
            <a:r>
              <a:rPr lang="en-US" baseline="0" dirty="0" smtClean="0"/>
              <a:t> ( ) </a:t>
            </a:r>
          </a:p>
          <a:p>
            <a:r>
              <a:rPr lang="en-US" baseline="0" dirty="0" err="1" smtClean="0"/>
              <a:t>Ici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difficultés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appli</a:t>
            </a:r>
            <a:r>
              <a:rPr lang="en-US" baseline="0" dirty="0" smtClean="0"/>
              <a:t> non portable pour le moment ! Grande </a:t>
            </a:r>
            <a:r>
              <a:rPr lang="en-US" baseline="0" dirty="0" err="1" smtClean="0"/>
              <a:t>quantité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données</a:t>
            </a:r>
            <a:r>
              <a:rPr lang="en-US" baseline="0" dirty="0" smtClean="0"/>
              <a:t>.. </a:t>
            </a:r>
            <a:r>
              <a:rPr lang="en-US" baseline="0" dirty="0" err="1" smtClean="0"/>
              <a:t>Voir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stratégie</a:t>
            </a:r>
            <a:r>
              <a:rPr lang="en-US" baseline="0" dirty="0" smtClean="0"/>
              <a:t> non </a:t>
            </a:r>
            <a:r>
              <a:rPr lang="en-US" baseline="0" dirty="0" err="1" smtClean="0"/>
              <a:t>plu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calcul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juste</a:t>
            </a:r>
            <a:r>
              <a:rPr lang="en-US" baseline="0" dirty="0" smtClean="0"/>
              <a:t> visualization des </a:t>
            </a:r>
            <a:r>
              <a:rPr lang="en-US" baseline="0" dirty="0" err="1" smtClean="0"/>
              <a:t>resultats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deja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calculer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massivement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amont</a:t>
            </a:r>
            <a:r>
              <a:rPr lang="en-US" baseline="0" dirty="0" smtClean="0"/>
              <a:t>, sur le server de </a:t>
            </a:r>
            <a:r>
              <a:rPr lang="en-US" baseline="0" dirty="0" err="1" smtClean="0"/>
              <a:t>calcul</a:t>
            </a:r>
            <a:r>
              <a:rPr lang="en-US" baseline="0" dirty="0" smtClean="0"/>
              <a:t> ! )</a:t>
            </a:r>
          </a:p>
          <a:p>
            <a:r>
              <a:rPr lang="en-US" baseline="0" dirty="0" smtClean="0"/>
              <a:t>5 – </a:t>
            </a:r>
            <a:r>
              <a:rPr lang="en-US" baseline="0" dirty="0" err="1" smtClean="0"/>
              <a:t>Partager</a:t>
            </a:r>
            <a:r>
              <a:rPr lang="en-US" baseline="0" dirty="0" smtClean="0"/>
              <a:t> avec un grand </a:t>
            </a:r>
            <a:r>
              <a:rPr lang="en-US" baseline="0" dirty="0" err="1" smtClean="0"/>
              <a:t>nombre</a:t>
            </a:r>
            <a:r>
              <a:rPr lang="en-US" baseline="0" dirty="0" smtClean="0"/>
              <a:t> : le site shiny propose </a:t>
            </a:r>
            <a:r>
              <a:rPr lang="en-US" baseline="0" dirty="0" err="1" smtClean="0"/>
              <a:t>d’héberger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votre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appli</a:t>
            </a:r>
            <a:endParaRPr lang="en-US" baseline="0" dirty="0" smtClean="0"/>
          </a:p>
          <a:p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possibilité</a:t>
            </a:r>
            <a:r>
              <a:rPr lang="en-US" baseline="0" dirty="0" smtClean="0"/>
              <a:t> de la faire </a:t>
            </a:r>
            <a:r>
              <a:rPr lang="en-US" baseline="0" dirty="0" err="1" smtClean="0"/>
              <a:t>tourner</a:t>
            </a:r>
            <a:r>
              <a:rPr lang="en-US" baseline="0" dirty="0" smtClean="0"/>
              <a:t> sur un </a:t>
            </a:r>
            <a:r>
              <a:rPr lang="en-US" baseline="0" dirty="0" err="1" smtClean="0"/>
              <a:t>serveur</a:t>
            </a:r>
            <a:r>
              <a:rPr lang="en-US" baseline="0" dirty="0" smtClean="0"/>
              <a:t> (ex à </a:t>
            </a:r>
            <a:r>
              <a:rPr lang="en-US" baseline="0" dirty="0" err="1" smtClean="0"/>
              <a:t>notre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labo</a:t>
            </a:r>
            <a:r>
              <a:rPr lang="en-US" baseline="0" dirty="0" smtClean="0"/>
              <a:t> VM </a:t>
            </a:r>
            <a:r>
              <a:rPr lang="en-US" baseline="0" dirty="0" err="1" smtClean="0"/>
              <a:t>dédié</a:t>
            </a:r>
            <a:r>
              <a:rPr lang="en-US" baseline="0" dirty="0" smtClean="0"/>
              <a:t> aux </a:t>
            </a:r>
            <a:r>
              <a:rPr lang="en-US" baseline="0" dirty="0" err="1" smtClean="0"/>
              <a:t>appli</a:t>
            </a:r>
            <a:r>
              <a:rPr lang="en-US" baseline="0" dirty="0" smtClean="0"/>
              <a:t> Shiny)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658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</a:t>
            </a:r>
            <a:r>
              <a:rPr lang="en-US" baseline="0" dirty="0" smtClean="0"/>
              <a:t> retour </a:t>
            </a:r>
            <a:r>
              <a:rPr lang="en-US" baseline="0" dirty="0" err="1" smtClean="0"/>
              <a:t>d’expérience</a:t>
            </a:r>
            <a:r>
              <a:rPr lang="en-US" baseline="0" dirty="0" smtClean="0"/>
              <a:t> : 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labo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génétique</a:t>
            </a:r>
            <a:r>
              <a:rPr lang="en-US" baseline="0" dirty="0" smtClean="0"/>
              <a:t>. Schema mutation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paire</a:t>
            </a:r>
            <a:r>
              <a:rPr lang="en-US" baseline="0" dirty="0" smtClean="0"/>
              <a:t> de nucleotides </a:t>
            </a:r>
          </a:p>
          <a:p>
            <a:r>
              <a:rPr lang="en-US" baseline="0" dirty="0" err="1" smtClean="0"/>
              <a:t>Données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sequencage</a:t>
            </a:r>
            <a:r>
              <a:rPr lang="en-US" baseline="0" dirty="0" smtClean="0"/>
              <a:t> = 2000 genes pour 10,000 </a:t>
            </a:r>
            <a:r>
              <a:rPr lang="en-US" baseline="0" dirty="0" err="1" smtClean="0"/>
              <a:t>individus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Etude </a:t>
            </a:r>
            <a:r>
              <a:rPr lang="en-US" baseline="0" dirty="0" err="1" smtClean="0"/>
              <a:t>Cas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Controle</a:t>
            </a:r>
            <a:endParaRPr lang="en-US" baseline="0" dirty="0" smtClean="0"/>
          </a:p>
          <a:p>
            <a:r>
              <a:rPr lang="en-US" baseline="0" dirty="0" smtClean="0"/>
              <a:t>Beaucoup de </a:t>
            </a:r>
            <a:r>
              <a:rPr lang="en-US" baseline="0" dirty="0" err="1" smtClean="0"/>
              <a:t>choix</a:t>
            </a:r>
            <a:r>
              <a:rPr lang="en-US" baseline="0" dirty="0" smtClean="0"/>
              <a:t> et de </a:t>
            </a:r>
            <a:r>
              <a:rPr lang="en-US" baseline="0" dirty="0" err="1" smtClean="0"/>
              <a:t>stratégie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d’analyses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s’offraient</a:t>
            </a:r>
            <a:r>
              <a:rPr lang="en-US" baseline="0" dirty="0" smtClean="0"/>
              <a:t> à nous </a:t>
            </a:r>
            <a:r>
              <a:rPr lang="en-US" baseline="0" dirty="0" err="1" smtClean="0"/>
              <a:t>donc</a:t>
            </a:r>
            <a:r>
              <a:rPr lang="en-US" baseline="0" dirty="0" smtClean="0"/>
              <a:t> nous </a:t>
            </a:r>
            <a:r>
              <a:rPr lang="en-US" baseline="0" dirty="0" err="1" smtClean="0"/>
              <a:t>avons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d’automatiser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analyses sous la </a:t>
            </a:r>
            <a:r>
              <a:rPr lang="en-US" baseline="0" dirty="0" err="1" smtClean="0"/>
              <a:t>forme</a:t>
            </a:r>
            <a:r>
              <a:rPr lang="en-US" baseline="0" dirty="0" smtClean="0"/>
              <a:t> d’un pipeline qui </a:t>
            </a:r>
            <a:r>
              <a:rPr lang="en-US" baseline="0" dirty="0" err="1" smtClean="0"/>
              <a:t>prend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charge </a:t>
            </a:r>
            <a:r>
              <a:rPr lang="en-US" baseline="0" dirty="0" err="1" smtClean="0"/>
              <a:t>tous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cas</a:t>
            </a:r>
            <a:r>
              <a:rPr lang="en-US" baseline="0" dirty="0" smtClean="0"/>
              <a:t> de figures (</a:t>
            </a:r>
            <a:r>
              <a:rPr lang="en-US" baseline="0" dirty="0" err="1" smtClean="0"/>
              <a:t>listés</a:t>
            </a:r>
            <a:r>
              <a:rPr lang="en-US" baseline="0" dirty="0" smtClean="0"/>
              <a:t> par les </a:t>
            </a:r>
            <a:r>
              <a:rPr lang="en-US" baseline="0" dirty="0" err="1" smtClean="0"/>
              <a:t>chercheurs</a:t>
            </a:r>
            <a:r>
              <a:rPr lang="en-US" baseline="0" dirty="0" smtClean="0"/>
              <a:t>/stat) 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1700E-53CB-4EA3-9A37-D14F0150068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336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hyperlink" Target="http://shiny.rstudio.com/gallery/" TargetMode="External"/><Relationship Id="rId5" Type="http://schemas.openxmlformats.org/officeDocument/2006/relationships/image" Target="../media/image36.png"/><Relationship Id="rId10" Type="http://schemas.openxmlformats.org/officeDocument/2006/relationships/hyperlink" Target="http://shiny.rstudio.com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www.rstudio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ist.github.com/" TargetMode="External"/><Relationship Id="rId4" Type="http://schemas.openxmlformats.org/officeDocument/2006/relationships/hyperlink" Target="http://www.github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939114"/>
            <a:ext cx="9454988" cy="3632886"/>
          </a:xfrm>
        </p:spPr>
        <p:txBody>
          <a:bodyPr/>
          <a:lstStyle/>
          <a:p>
            <a:r>
              <a:rPr lang="en-US" b="1" dirty="0" smtClean="0"/>
              <a:t>Shiny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b="1" dirty="0" smtClean="0"/>
              <a:t>Web </a:t>
            </a:r>
            <a:r>
              <a:rPr lang="en-US" b="1" dirty="0"/>
              <a:t>application </a:t>
            </a:r>
            <a:r>
              <a:rPr lang="en-US" b="1" dirty="0" smtClean="0"/>
              <a:t>						  framework </a:t>
            </a:r>
            <a:r>
              <a:rPr lang="en-US" b="1" dirty="0"/>
              <a:t>for 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6211669"/>
            <a:ext cx="12159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Mathilde BOISSEL</a:t>
            </a:r>
          </a:p>
          <a:p>
            <a:r>
              <a:rPr lang="fr-FR" dirty="0" smtClean="0"/>
              <a:t>Biostatisticienne, UMR8199, EGID, CNRS														   04/04/2017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368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Feedback</a:t>
            </a:r>
            <a:endParaRPr lang="fr-FR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6110" y="1371335"/>
            <a:ext cx="11112136" cy="5270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kern="0" dirty="0" err="1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: 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 (more 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2.000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genes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fr-FR" sz="2200" dirty="0" smtClean="0"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say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800.000 mutations) and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phe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notypes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disease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diabetes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</a:p>
          <a:p>
            <a:pPr algn="just"/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10.000 patients. It 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call a 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case/control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looking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genetic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variants </a:t>
            </a:r>
            <a:endParaRPr lang="fr-FR" sz="2200" dirty="0" smtClean="0"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i.e. mutations)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associated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cases (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diabetic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patients) but 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healthy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patients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fr-FR" sz="2200" dirty="0"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Lots of different </a:t>
            </a:r>
            <a:r>
              <a:rPr lang="en-US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strategies </a:t>
            </a:r>
            <a:r>
              <a:rPr lang="en-US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possible to tackled </a:t>
            </a:r>
            <a:r>
              <a:rPr lang="en-US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explore </a:t>
            </a:r>
            <a:r>
              <a:rPr lang="en-US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huge database … </a:t>
            </a:r>
          </a:p>
          <a:p>
            <a:r>
              <a:rPr lang="en-US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 lots of results will have to be visualized, and only a few may be 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conclusive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2200" dirty="0"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b="1" kern="0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Aim </a:t>
            </a:r>
            <a:r>
              <a:rPr lang="en-GB" sz="2800" b="1" kern="0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GB" sz="28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lang="fr-FR" sz="2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Calibri Light" panose="020F0302020204030204" pitchFamily="34" charset="0"/>
              <a:buChar char="-"/>
            </a:pPr>
            <a:r>
              <a:rPr lang="en-US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Launch the </a:t>
            </a:r>
            <a:r>
              <a:rPr lang="en-US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US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pipeline automatically and in a reproducible </a:t>
            </a:r>
            <a:r>
              <a:rPr lang="en-US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way (</a:t>
            </a:r>
            <a:r>
              <a:rPr lang="en-US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like a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utomatic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pilot)</a:t>
            </a: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Calibri Light" panose="020F0302020204030204" pitchFamily="34" charset="0"/>
              <a:buChar char="-"/>
            </a:pPr>
            <a:r>
              <a:rPr lang="en-US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 </a:t>
            </a:r>
            <a:r>
              <a:rPr lang="en-US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decisions and the </a:t>
            </a:r>
            <a:r>
              <a:rPr lang="en-US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selection of the parameters </a:t>
            </a:r>
            <a:r>
              <a:rPr lang="en-US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easier for the user (choose a strategy)</a:t>
            </a:r>
            <a:endParaRPr lang="fr-FR" sz="2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Calibri Light" panose="020F0302020204030204" pitchFamily="34" charset="0"/>
              <a:buChar char="-"/>
            </a:pPr>
            <a:r>
              <a:rPr lang="en-US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Produce </a:t>
            </a:r>
            <a:r>
              <a:rPr lang="en-US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transitional and exportable results</a:t>
            </a:r>
            <a:r>
              <a:rPr lang="en-US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(view the tables</a:t>
            </a:r>
            <a:r>
              <a:rPr lang="en-US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graphs..)</a:t>
            </a:r>
            <a:endParaRPr lang="fr-FR" sz="2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Calibri Light" panose="020F0302020204030204" pitchFamily="34" charset="0"/>
              <a:buChar char="-"/>
            </a:pPr>
            <a:r>
              <a:rPr lang="en-US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Export a report automatically filled (if you have made an interesting discovery, save it in a Word report and share it!)</a:t>
            </a:r>
            <a:endParaRPr lang="fr-FR" sz="2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953" y="226359"/>
            <a:ext cx="4403881" cy="13713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397" y="0"/>
            <a:ext cx="1482356" cy="24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3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5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357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2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Other </a:t>
            </a:r>
            <a:r>
              <a:rPr lang="fr-FR" sz="4000" b="1" dirty="0" err="1" smtClean="0">
                <a:solidFill>
                  <a:srgbClr val="0070C0"/>
                </a:solidFill>
                <a:latin typeface="Calibri Light" panose="020F0302020204030204" pitchFamily="34" charset="0"/>
              </a:rPr>
              <a:t>inspiring</a:t>
            </a:r>
            <a:r>
              <a:rPr lang="fr-FR" sz="40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 </a:t>
            </a:r>
            <a:r>
              <a:rPr lang="fr-FR" sz="4000" b="1" dirty="0" err="1" smtClean="0">
                <a:solidFill>
                  <a:srgbClr val="0070C0"/>
                </a:solidFill>
                <a:latin typeface="Calibri Light" panose="020F0302020204030204" pitchFamily="34" charset="0"/>
              </a:rPr>
              <a:t>apps</a:t>
            </a:r>
            <a:r>
              <a:rPr lang="fr-FR" sz="40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 in </a:t>
            </a:r>
            <a:r>
              <a:rPr lang="fr-FR" sz="4000" b="1" dirty="0" err="1" smtClean="0">
                <a:solidFill>
                  <a:srgbClr val="0070C0"/>
                </a:solidFill>
                <a:latin typeface="Calibri Light" panose="020F0302020204030204" pitchFamily="34" charset="0"/>
              </a:rPr>
              <a:t>shiny’s</a:t>
            </a:r>
            <a:r>
              <a:rPr lang="fr-FR" sz="40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 </a:t>
            </a:r>
            <a:r>
              <a:rPr lang="fr-FR" sz="4000" b="1" dirty="0" err="1" smtClean="0">
                <a:solidFill>
                  <a:srgbClr val="0070C0"/>
                </a:solidFill>
                <a:latin typeface="Calibri Light" panose="020F0302020204030204" pitchFamily="34" charset="0"/>
              </a:rPr>
              <a:t>gallery</a:t>
            </a:r>
            <a:r>
              <a:rPr lang="fr-FR" sz="40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 …</a:t>
            </a:r>
            <a:endParaRPr lang="fr-FR" sz="4000" b="1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AutoShape 2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4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12" descr="R logo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4" descr="R logo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16" descr="http://choens.github.io/why-r/svg/r.sv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AutoShape 18" descr="Résultat de recherche d'images pour &quot;CRAN R&quot;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3977423" y="6456309"/>
            <a:ext cx="3866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https</a:t>
            </a:r>
            <a:r>
              <a:rPr lang="fr-FR" dirty="0"/>
              <a:t>://shiny.rstudio.com/gallery/</a:t>
            </a:r>
          </a:p>
        </p:txBody>
      </p:sp>
    </p:spTree>
    <p:extLst>
      <p:ext uri="{BB962C8B-B14F-4D97-AF65-F5344CB8AC3E}">
        <p14:creationId xmlns:p14="http://schemas.microsoft.com/office/powerpoint/2010/main" val="18677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4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12" descr="R logo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4" descr="R logo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16" descr="http://choens.github.io/why-r/svg/r.sv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AutoShape 18" descr="Résultat de recherche d'images pour &quot;CRAN R&quot;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7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4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12" descr="R logo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4" descr="R logo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16" descr="http://choens.github.io/why-r/svg/r.sv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AutoShape 18" descr="Résultat de recherche d'images pour &quot;CRAN R&quot;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57" y="0"/>
            <a:ext cx="12250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3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Thank you ! </a:t>
            </a:r>
            <a:br>
              <a:rPr lang="en-GB" sz="40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</a:br>
            <a:r>
              <a:rPr lang="en-GB" sz="4000" b="1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And thanks to…</a:t>
            </a:r>
            <a:endParaRPr lang="fr-FR" sz="4000" b="1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Picture 2" descr="Résultat de recherche d'images pour &quot;logo r shiny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314" y="3298603"/>
            <a:ext cx="3822821" cy="134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4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Résultat de recherche d'images pour &quot;CRAN R project&quot;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12" descr="R logo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4" descr="R logo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16" descr="http://choens.github.io/why-r/svg/r.sv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AutoShape 18" descr="Résultat de recherche d'images pour &quot;CRAN R&quot;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4" name="Picture 2" descr="C:\Users\vince\Desktop\Document PDF\Mathilde\Shiny\R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277" y="1605838"/>
            <a:ext cx="1640298" cy="14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606" y="4897917"/>
            <a:ext cx="4886325" cy="1000125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011" y="1605838"/>
            <a:ext cx="2267730" cy="168251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22" y="1603244"/>
            <a:ext cx="1670178" cy="1670178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460375" y="2317531"/>
            <a:ext cx="48670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Mickaël</a:t>
            </a:r>
            <a:r>
              <a:rPr lang="en-US" dirty="0" smtClean="0"/>
              <a:t> </a:t>
            </a:r>
            <a:r>
              <a:rPr lang="en-US" dirty="0" err="1" smtClean="0"/>
              <a:t>Canouil</a:t>
            </a:r>
            <a:r>
              <a:rPr lang="en-US" dirty="0" smtClean="0"/>
              <a:t>, </a:t>
            </a:r>
          </a:p>
          <a:p>
            <a:r>
              <a:rPr lang="en-US" dirty="0" err="1" smtClean="0"/>
              <a:t>Amélie</a:t>
            </a:r>
            <a:r>
              <a:rPr lang="en-US" dirty="0" smtClean="0"/>
              <a:t> </a:t>
            </a:r>
            <a:r>
              <a:rPr lang="en-US" dirty="0" err="1" smtClean="0"/>
              <a:t>Bonnefond</a:t>
            </a:r>
            <a:r>
              <a:rPr lang="en-US" dirty="0" smtClean="0"/>
              <a:t>,</a:t>
            </a:r>
          </a:p>
          <a:p>
            <a:r>
              <a:rPr lang="en-US" dirty="0"/>
              <a:t>Stefan </a:t>
            </a:r>
            <a:r>
              <a:rPr lang="en-US" dirty="0" err="1"/>
              <a:t>Gaget</a:t>
            </a:r>
            <a:r>
              <a:rPr lang="en-US" dirty="0" smtClean="0"/>
              <a:t>,</a:t>
            </a:r>
          </a:p>
          <a:p>
            <a:r>
              <a:rPr lang="en-US" dirty="0" smtClean="0"/>
              <a:t>Cécile </a:t>
            </a:r>
            <a:r>
              <a:rPr lang="en-US" dirty="0" err="1" smtClean="0"/>
              <a:t>Lecoeur</a:t>
            </a:r>
            <a:r>
              <a:rPr lang="en-US" dirty="0" smtClean="0"/>
              <a:t>,</a:t>
            </a:r>
          </a:p>
          <a:p>
            <a:r>
              <a:rPr lang="en-US" dirty="0" smtClean="0"/>
              <a:t>All the team’s members who have</a:t>
            </a:r>
          </a:p>
          <a:p>
            <a:r>
              <a:rPr lang="en-US" dirty="0" smtClean="0"/>
              <a:t>worked on this NGS project from UMR8199</a:t>
            </a:r>
            <a:endParaRPr lang="en-US" dirty="0"/>
          </a:p>
        </p:txBody>
      </p:sp>
      <p:sp>
        <p:nvSpPr>
          <p:cNvPr id="20" name="ZoneTexte 19"/>
          <p:cNvSpPr txBox="1"/>
          <p:nvPr/>
        </p:nvSpPr>
        <p:spPr>
          <a:xfrm>
            <a:off x="481434" y="4608877"/>
            <a:ext cx="51065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Links :</a:t>
            </a:r>
          </a:p>
          <a:p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cran.r-project.org</a:t>
            </a:r>
            <a:endParaRPr lang="en-US" dirty="0" smtClean="0"/>
          </a:p>
          <a:p>
            <a:r>
              <a:rPr lang="fr-FR" dirty="0">
                <a:hlinkClick r:id="rId9"/>
              </a:rPr>
              <a:t>https://</a:t>
            </a:r>
            <a:r>
              <a:rPr lang="fr-FR" dirty="0" smtClean="0">
                <a:hlinkClick r:id="rId9"/>
              </a:rPr>
              <a:t>www.rstudio.com</a:t>
            </a:r>
            <a:endParaRPr lang="fr-FR" dirty="0" smtClean="0"/>
          </a:p>
          <a:p>
            <a:r>
              <a:rPr lang="fr-FR" dirty="0">
                <a:hlinkClick r:id="rId10"/>
              </a:rPr>
              <a:t>http://shiny.rstudio.com</a:t>
            </a:r>
            <a:r>
              <a:rPr lang="fr-FR" dirty="0" smtClean="0">
                <a:hlinkClick r:id="rId10"/>
              </a:rPr>
              <a:t>/</a:t>
            </a:r>
            <a:endParaRPr lang="fr-FR" dirty="0" smtClean="0"/>
          </a:p>
          <a:p>
            <a:r>
              <a:rPr lang="fr-FR" dirty="0" smtClean="0">
                <a:hlinkClick r:id="rId11"/>
              </a:rPr>
              <a:t>http</a:t>
            </a:r>
            <a:r>
              <a:rPr lang="fr-FR" dirty="0">
                <a:hlinkClick r:id="rId11"/>
              </a:rPr>
              <a:t>://shiny.rstudio.com/gallery</a:t>
            </a:r>
            <a:r>
              <a:rPr lang="fr-FR" dirty="0" smtClean="0">
                <a:hlinkClick r:id="rId11"/>
              </a:rPr>
              <a:t>/</a:t>
            </a:r>
            <a:endParaRPr lang="fr-FR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8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6325"/>
          </a:xfrm>
        </p:spPr>
        <p:txBody>
          <a:bodyPr/>
          <a:lstStyle/>
          <a:p>
            <a:r>
              <a:rPr lang="fr-FR" sz="4000" b="1" kern="0" dirty="0" err="1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What’s</a:t>
            </a:r>
            <a:r>
              <a:rPr lang="fr-FR" sz="40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the R ? </a:t>
            </a:r>
            <a:endParaRPr lang="fr-FR" sz="4000" b="1" kern="0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597352424"/>
              </p:ext>
            </p:extLst>
          </p:nvPr>
        </p:nvGraphicFramePr>
        <p:xfrm>
          <a:off x="239603" y="1126816"/>
          <a:ext cx="115781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40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6325"/>
          </a:xfrm>
        </p:spPr>
        <p:txBody>
          <a:bodyPr/>
          <a:lstStyle/>
          <a:p>
            <a:r>
              <a:rPr lang="fr-FR" sz="4000" b="1" kern="0" dirty="0" err="1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fr-FR" sz="40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fr-FR" sz="4000" b="1" kern="0" dirty="0" err="1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fr-FR" sz="40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  <a:endParaRPr lang="fr-FR" sz="4000" b="1" kern="0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723781"/>
            <a:ext cx="10944225" cy="508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vince\Desktop\Document PDF\Mathilde\Shiny\R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342" y="48426"/>
            <a:ext cx="1501206" cy="131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6111" y="1396313"/>
            <a:ext cx="10722104" cy="546168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Shiny is an o</a:t>
            </a:r>
            <a:r>
              <a:rPr lang="en-US" dirty="0" smtClean="0"/>
              <a:t>pen source R package that provides an elegant and powerful web framework for building web applications using R. </a:t>
            </a:r>
          </a:p>
          <a:p>
            <a:pPr algn="just"/>
            <a:r>
              <a:rPr lang="en-US" dirty="0" smtClean="0"/>
              <a:t>Shiny helps you turn your analyses into interactive web applications without requiring HTML, CSS, or JavaScript knowledge.</a:t>
            </a:r>
            <a:endParaRPr lang="fr-FR" dirty="0" smtClean="0"/>
          </a:p>
          <a:p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6325"/>
          </a:xfrm>
        </p:spPr>
        <p:txBody>
          <a:bodyPr/>
          <a:lstStyle/>
          <a:p>
            <a:r>
              <a:rPr lang="fr-FR" sz="4000" b="1" kern="0" dirty="0" err="1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Shiny</a:t>
            </a:r>
            <a:endParaRPr lang="fr-FR" sz="4000" b="1" kern="0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99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6325"/>
          </a:xfrm>
        </p:spPr>
        <p:txBody>
          <a:bodyPr/>
          <a:lstStyle/>
          <a:p>
            <a:r>
              <a:rPr lang="fr-FR" sz="4000" b="1" kern="0" dirty="0" err="1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Shiny’s</a:t>
            </a:r>
            <a:r>
              <a:rPr lang="fr-FR" sz="4000" b="1" kern="0" dirty="0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structure</a:t>
            </a:r>
            <a:endParaRPr lang="fr-FR" sz="4000" b="1" kern="0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649" y="6380480"/>
            <a:ext cx="1665351" cy="47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1"/>
          <a:stretch/>
        </p:blipFill>
        <p:spPr bwMode="auto">
          <a:xfrm>
            <a:off x="655603" y="2895328"/>
            <a:ext cx="6238904" cy="349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737" y="2390651"/>
            <a:ext cx="1703300" cy="43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715" y="4254177"/>
            <a:ext cx="1083343" cy="38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76320" y="4981961"/>
            <a:ext cx="40241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user-interface (</a:t>
            </a:r>
            <a:r>
              <a:rPr lang="en-US" dirty="0" err="1"/>
              <a:t>ui</a:t>
            </a:r>
            <a:r>
              <a:rPr lang="en-US" dirty="0"/>
              <a:t>) script controls the layout and appearance of your app.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7576320" y="3095435"/>
            <a:ext cx="40241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The server script </a:t>
            </a:r>
            <a:r>
              <a:rPr lang="en-US" dirty="0"/>
              <a:t>contains the instructions that your computer needs to build your app.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994039" y="1762907"/>
            <a:ext cx="3188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« The </a:t>
            </a:r>
            <a:r>
              <a:rPr lang="fr-FR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form</a:t>
            </a:r>
            <a:r>
              <a:rPr lang="fr-FR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and </a:t>
            </a:r>
            <a:r>
              <a:rPr lang="fr-FR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substance »</a:t>
            </a:r>
            <a:endParaRPr lang="fr-FR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646111" y="1410760"/>
            <a:ext cx="6248397" cy="7163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kern="0" dirty="0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Structure</a:t>
            </a:r>
            <a:endParaRPr lang="fr-FR" sz="4000" b="1" kern="0" dirty="0">
              <a:solidFill>
                <a:schemeClr val="tx1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6110" y="2148583"/>
            <a:ext cx="6248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Each app is a directory that contains a </a:t>
            </a:r>
            <a:r>
              <a:rPr lang="en-US" dirty="0" err="1" smtClean="0"/>
              <a:t>server.R</a:t>
            </a:r>
            <a:r>
              <a:rPr lang="en-US" dirty="0" smtClean="0"/>
              <a:t> file and usually a </a:t>
            </a:r>
            <a:r>
              <a:rPr lang="en-US" dirty="0" err="1" smtClean="0"/>
              <a:t>ui.R</a:t>
            </a:r>
            <a:r>
              <a:rPr lang="en-US" dirty="0" smtClean="0"/>
              <a:t> file (+optional extra files)</a:t>
            </a:r>
            <a:endParaRPr lang="fr-FR" dirty="0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8077977" y="2236095"/>
            <a:ext cx="3020818" cy="7163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kern="0" dirty="0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fr-FR" sz="4000" b="1" kern="0" dirty="0" err="1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server.R</a:t>
            </a:r>
            <a:endParaRPr lang="fr-FR" sz="4000" b="1" kern="0" dirty="0">
              <a:solidFill>
                <a:schemeClr val="tx1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8077977" y="4161780"/>
            <a:ext cx="3020818" cy="7163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kern="0" dirty="0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fr-FR" sz="4000" b="1" kern="0" dirty="0" err="1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ui.R</a:t>
            </a:r>
            <a:endParaRPr lang="fr-FR" sz="4000" b="1" kern="0" dirty="0">
              <a:solidFill>
                <a:schemeClr val="tx1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6111" y="1396313"/>
            <a:ext cx="6050760" cy="546168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1800" dirty="0" smtClean="0"/>
              <a:t>A set of instructions </a:t>
            </a:r>
            <a:r>
              <a:rPr lang="fr-FR" sz="1800" dirty="0" err="1" smtClean="0"/>
              <a:t>that</a:t>
            </a:r>
            <a:r>
              <a:rPr lang="fr-FR" sz="1800" dirty="0" smtClean="0"/>
              <a:t> </a:t>
            </a:r>
            <a:r>
              <a:rPr lang="fr-FR" sz="1800" dirty="0" err="1" smtClean="0"/>
              <a:t>build</a:t>
            </a:r>
            <a:r>
              <a:rPr lang="fr-FR" sz="1800" dirty="0" smtClean="0"/>
              <a:t> the R components of </a:t>
            </a:r>
            <a:r>
              <a:rPr lang="fr-FR" sz="1800" dirty="0" err="1" smtClean="0"/>
              <a:t>you</a:t>
            </a:r>
            <a:r>
              <a:rPr lang="fr-FR" sz="1800" dirty="0" smtClean="0"/>
              <a:t> </a:t>
            </a:r>
            <a:r>
              <a:rPr lang="fr-FR" sz="1800" dirty="0" err="1" smtClean="0"/>
              <a:t>app</a:t>
            </a:r>
            <a:endParaRPr lang="fr-FR" sz="1800" dirty="0" smtClean="0"/>
          </a:p>
          <a:p>
            <a:pPr marL="0" indent="0">
              <a:spcBef>
                <a:spcPts val="0"/>
              </a:spcBef>
              <a:buNone/>
            </a:pPr>
            <a:endParaRPr lang="fr-FR" sz="1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fr-FR" sz="1800" dirty="0" smtClean="0"/>
              <a:t>A – the minimum </a:t>
            </a:r>
            <a:r>
              <a:rPr lang="fr-FR" sz="1800" dirty="0" err="1" smtClean="0"/>
              <a:t>necessary</a:t>
            </a:r>
            <a:r>
              <a:rPr lang="fr-FR" sz="1800" dirty="0" smtClean="0"/>
              <a:t> code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 b="1" dirty="0" err="1" smtClean="0"/>
              <a:t>shinyServer</a:t>
            </a:r>
            <a:r>
              <a:rPr lang="fr-FR" sz="1800" b="1" dirty="0" smtClean="0"/>
              <a:t> </a:t>
            </a:r>
            <a:r>
              <a:rPr lang="fr-FR" sz="1800" b="1" dirty="0" err="1" smtClean="0"/>
              <a:t>function</a:t>
            </a:r>
            <a:r>
              <a:rPr lang="fr-FR" sz="1800" b="1" dirty="0" smtClean="0"/>
              <a:t> </a:t>
            </a:r>
            <a:r>
              <a:rPr lang="fr-FR" sz="1800" dirty="0" smtClean="0"/>
              <a:t>+ input + output</a:t>
            </a:r>
          </a:p>
          <a:p>
            <a:pPr marL="0" indent="0">
              <a:spcBef>
                <a:spcPts val="0"/>
              </a:spcBef>
              <a:buNone/>
            </a:pPr>
            <a:endParaRPr lang="fr-FR" sz="1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fr-FR" sz="1800" dirty="0" smtClean="0"/>
              <a:t>B – Save R component to </a:t>
            </a:r>
            <a:r>
              <a:rPr lang="fr-FR" sz="1800" dirty="0" err="1" smtClean="0"/>
              <a:t>share</a:t>
            </a:r>
            <a:r>
              <a:rPr lang="fr-FR" sz="1800" dirty="0" smtClean="0"/>
              <a:t> in </a:t>
            </a:r>
            <a:r>
              <a:rPr lang="fr-FR" sz="1800" dirty="0" err="1" smtClean="0"/>
              <a:t>your</a:t>
            </a:r>
            <a:r>
              <a:rPr lang="fr-FR" sz="1800" dirty="0" smtClean="0"/>
              <a:t> UI as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 b="1" dirty="0"/>
              <a:t>o</a:t>
            </a:r>
            <a:r>
              <a:rPr lang="fr-FR" sz="1800" b="1" dirty="0" smtClean="0"/>
              <a:t>utput$&lt;</a:t>
            </a:r>
            <a:r>
              <a:rPr lang="fr-FR" sz="1800" b="1" dirty="0" err="1" smtClean="0"/>
              <a:t>Component_Name</a:t>
            </a:r>
            <a:r>
              <a:rPr lang="fr-FR" sz="1800" b="1" dirty="0" smtClean="0"/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 i="1" dirty="0" smtClean="0"/>
              <a:t>Must </a:t>
            </a:r>
            <a:r>
              <a:rPr lang="fr-FR" sz="1800" i="1" dirty="0" err="1" smtClean="0"/>
              <a:t>be</a:t>
            </a:r>
            <a:r>
              <a:rPr lang="fr-FR" sz="1800" i="1" dirty="0" smtClean="0"/>
              <a:t> unique!</a:t>
            </a:r>
          </a:p>
          <a:p>
            <a:pPr marL="0" indent="0">
              <a:spcBef>
                <a:spcPts val="0"/>
              </a:spcBef>
              <a:buNone/>
            </a:pPr>
            <a:endParaRPr lang="fr-FR" sz="1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fr-FR" sz="1800" dirty="0" smtClean="0"/>
              <a:t>C – </a:t>
            </a:r>
            <a:r>
              <a:rPr lang="fr-FR" sz="1800" dirty="0" err="1" smtClean="0"/>
              <a:t>Create</a:t>
            </a:r>
            <a:r>
              <a:rPr lang="fr-FR" sz="1800" dirty="0" smtClean="0"/>
              <a:t> output </a:t>
            </a:r>
            <a:r>
              <a:rPr lang="fr-FR" sz="1800" dirty="0" err="1" smtClean="0"/>
              <a:t>with</a:t>
            </a:r>
            <a:r>
              <a:rPr lang="fr-FR" sz="1800" dirty="0" smtClean="0"/>
              <a:t> </a:t>
            </a:r>
            <a:r>
              <a:rPr lang="fr-FR" sz="1800" dirty="0" err="1" smtClean="0"/>
              <a:t>render</a:t>
            </a:r>
            <a:r>
              <a:rPr lang="fr-FR" sz="1800" dirty="0" smtClean="0"/>
              <a:t> </a:t>
            </a:r>
            <a:r>
              <a:rPr lang="fr-FR" sz="1800" dirty="0" err="1" smtClean="0"/>
              <a:t>function</a:t>
            </a:r>
            <a:r>
              <a:rPr lang="fr-FR" sz="1800" dirty="0" smtClean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 i="1" dirty="0" smtClean="0"/>
              <a:t>(</a:t>
            </a:r>
            <a:r>
              <a:rPr lang="fr-FR" sz="1800" i="1" dirty="0" err="1" smtClean="0"/>
              <a:t>according</a:t>
            </a:r>
            <a:r>
              <a:rPr lang="fr-FR" sz="1800" i="1" dirty="0" smtClean="0"/>
              <a:t> to </a:t>
            </a:r>
            <a:r>
              <a:rPr lang="fr-FR" sz="1800" i="1" dirty="0" err="1" smtClean="0"/>
              <a:t>their</a:t>
            </a:r>
            <a:r>
              <a:rPr lang="fr-FR" sz="1800" i="1" dirty="0" smtClean="0"/>
              <a:t> type, </a:t>
            </a:r>
            <a:r>
              <a:rPr lang="fr-FR" sz="1800" i="1" dirty="0" err="1" smtClean="0"/>
              <a:t>here</a:t>
            </a:r>
            <a:r>
              <a:rPr lang="fr-FR" sz="1800" i="1" dirty="0" smtClean="0"/>
              <a:t> </a:t>
            </a:r>
            <a:r>
              <a:rPr lang="fr-FR" sz="1800" i="1" dirty="0" err="1" smtClean="0"/>
              <a:t>text</a:t>
            </a:r>
            <a:r>
              <a:rPr lang="fr-FR" sz="1800" i="1" dirty="0" smtClean="0"/>
              <a:t> and plot)</a:t>
            </a:r>
          </a:p>
          <a:p>
            <a:pPr marL="0" indent="0">
              <a:spcBef>
                <a:spcPts val="0"/>
              </a:spcBef>
              <a:buNone/>
            </a:pPr>
            <a:endParaRPr lang="fr-FR" sz="1800" i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fr-FR" sz="1800" dirty="0" smtClean="0"/>
              <a:t>D – </a:t>
            </a:r>
            <a:r>
              <a:rPr lang="fr-FR" sz="1800" dirty="0" err="1" smtClean="0"/>
              <a:t>Give</a:t>
            </a:r>
            <a:r>
              <a:rPr lang="fr-FR" sz="1800" dirty="0" smtClean="0"/>
              <a:t> to </a:t>
            </a:r>
            <a:r>
              <a:rPr lang="fr-FR" sz="1800" dirty="0" err="1" smtClean="0"/>
              <a:t>render</a:t>
            </a:r>
            <a:r>
              <a:rPr lang="fr-FR" sz="1800" dirty="0" smtClean="0"/>
              <a:t> </a:t>
            </a:r>
            <a:r>
              <a:rPr lang="fr-FR" sz="1800" dirty="0" err="1" smtClean="0"/>
              <a:t>function</a:t>
            </a:r>
            <a:r>
              <a:rPr lang="fr-FR" sz="1800" dirty="0" smtClean="0"/>
              <a:t> the R code the server </a:t>
            </a:r>
            <a:r>
              <a:rPr lang="fr-FR" sz="1800" dirty="0" err="1" smtClean="0"/>
              <a:t>need</a:t>
            </a:r>
            <a:r>
              <a:rPr lang="fr-FR" sz="1800" dirty="0" smtClean="0"/>
              <a:t> to </a:t>
            </a:r>
            <a:r>
              <a:rPr lang="fr-FR" sz="1800" dirty="0" err="1" smtClean="0"/>
              <a:t>build</a:t>
            </a:r>
            <a:r>
              <a:rPr lang="fr-FR" sz="1800" dirty="0" smtClean="0"/>
              <a:t> the component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 i="1" dirty="0" smtClean="0"/>
              <a:t>(</a:t>
            </a:r>
            <a:r>
              <a:rPr lang="fr-FR" sz="1800" i="1" dirty="0" err="1" smtClean="0"/>
              <a:t>here</a:t>
            </a:r>
            <a:r>
              <a:rPr lang="fr-FR" sz="1800" i="1" dirty="0" smtClean="0"/>
              <a:t> </a:t>
            </a:r>
            <a:r>
              <a:rPr lang="fr-FR" sz="1800" i="1" dirty="0" err="1" smtClean="0"/>
              <a:t>subset</a:t>
            </a:r>
            <a:r>
              <a:rPr lang="fr-FR" sz="1800" i="1" dirty="0" smtClean="0"/>
              <a:t> of the </a:t>
            </a:r>
            <a:r>
              <a:rPr lang="fr-FR" sz="1800" i="1" dirty="0" err="1" smtClean="0"/>
              <a:t>dataset</a:t>
            </a:r>
            <a:r>
              <a:rPr lang="fr-FR" sz="1800" i="1" dirty="0" smtClean="0"/>
              <a:t> </a:t>
            </a:r>
            <a:r>
              <a:rPr lang="fr-FR" sz="1800" i="1" dirty="0" err="1" smtClean="0"/>
              <a:t>mtcars</a:t>
            </a:r>
            <a:r>
              <a:rPr lang="fr-FR" sz="1800" i="1" dirty="0" smtClean="0"/>
              <a:t>) </a:t>
            </a:r>
          </a:p>
          <a:p>
            <a:pPr marL="0" indent="0">
              <a:spcBef>
                <a:spcPts val="0"/>
              </a:spcBef>
              <a:buNone/>
            </a:pPr>
            <a:endParaRPr lang="fr-FR" sz="1800" i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fr-FR" sz="1800" dirty="0" smtClean="0"/>
              <a:t>E – </a:t>
            </a:r>
            <a:r>
              <a:rPr lang="fr-FR" sz="1800" dirty="0" err="1" smtClean="0"/>
              <a:t>Refer</a:t>
            </a:r>
            <a:r>
              <a:rPr lang="fr-FR" sz="1800" dirty="0" smtClean="0"/>
              <a:t> to widget values </a:t>
            </a:r>
            <a:r>
              <a:rPr lang="fr-FR" sz="1800" dirty="0" err="1" smtClean="0"/>
              <a:t>with</a:t>
            </a:r>
            <a:r>
              <a:rPr lang="fr-FR" sz="1800" dirty="0" smtClean="0"/>
              <a:t> </a:t>
            </a:r>
            <a:r>
              <a:rPr lang="fr-FR" sz="1800" b="1" dirty="0" smtClean="0"/>
              <a:t>input$&lt;</a:t>
            </a:r>
            <a:r>
              <a:rPr lang="fr-FR" sz="1800" b="1" dirty="0" err="1" smtClean="0"/>
              <a:t>Widget_Name</a:t>
            </a:r>
            <a:r>
              <a:rPr lang="fr-FR" sz="1800" b="1" dirty="0" smtClean="0"/>
              <a:t>&gt;</a:t>
            </a:r>
            <a:endParaRPr lang="fr-FR" sz="1800" b="1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649" y="6380480"/>
            <a:ext cx="1665351" cy="47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609600" y="560890"/>
            <a:ext cx="3020818" cy="7163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kern="0" dirty="0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fr-FR" sz="4000" b="1" kern="0" dirty="0" err="1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server.R</a:t>
            </a:r>
            <a:endParaRPr lang="fr-FR" sz="4000" b="1" kern="0" dirty="0">
              <a:solidFill>
                <a:schemeClr val="tx1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6848475" y="1277215"/>
            <a:ext cx="5343525" cy="4648200"/>
            <a:chOff x="6182437" y="1373668"/>
            <a:chExt cx="5343525" cy="4648200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2437" y="1373668"/>
              <a:ext cx="5343525" cy="4648200"/>
            </a:xfrm>
            <a:prstGeom prst="rect">
              <a:avLst/>
            </a:prstGeom>
          </p:spPr>
        </p:pic>
        <p:cxnSp>
          <p:nvCxnSpPr>
            <p:cNvPr id="9" name="Connecteur droit avec flèche 8"/>
            <p:cNvCxnSpPr/>
            <p:nvPr/>
          </p:nvCxnSpPr>
          <p:spPr>
            <a:xfrm flipH="1" flipV="1">
              <a:off x="9389661" y="3602454"/>
              <a:ext cx="327546" cy="1906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H="1">
              <a:off x="9389661" y="3928896"/>
              <a:ext cx="327546" cy="1982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>
              <a:off x="6684984" y="4028026"/>
              <a:ext cx="409983" cy="3021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 flipV="1">
              <a:off x="6696871" y="3454052"/>
              <a:ext cx="386208" cy="2968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93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37220" y="1396313"/>
            <a:ext cx="10722104" cy="54616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lvl="1"/>
            <a:endParaRPr lang="fr-FR" dirty="0" smtClean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649" y="6380480"/>
            <a:ext cx="1665351" cy="47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637220" y="584453"/>
            <a:ext cx="3020818" cy="7163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kern="0" dirty="0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fr-FR" sz="4000" b="1" kern="0" dirty="0" err="1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ui.R</a:t>
            </a:r>
            <a:endParaRPr lang="fr-FR" sz="4000" b="1" kern="0" dirty="0">
              <a:solidFill>
                <a:schemeClr val="tx1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584" y="276457"/>
            <a:ext cx="4176416" cy="5731140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646110" y="1396313"/>
            <a:ext cx="6536797" cy="5461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fr-FR" sz="1800" dirty="0" smtClean="0"/>
              <a:t>A description of </a:t>
            </a:r>
            <a:r>
              <a:rPr lang="fr-FR" sz="1800" dirty="0" err="1" smtClean="0"/>
              <a:t>your</a:t>
            </a:r>
            <a:r>
              <a:rPr lang="fr-FR" sz="1800" dirty="0" smtClean="0"/>
              <a:t> </a:t>
            </a:r>
            <a:r>
              <a:rPr lang="fr-FR" sz="1800" dirty="0" err="1" smtClean="0"/>
              <a:t>app’s</a:t>
            </a:r>
            <a:r>
              <a:rPr lang="fr-FR" sz="1800" dirty="0" smtClean="0"/>
              <a:t> User Interface (UI),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fr-FR" sz="1800" dirty="0" smtClean="0"/>
              <a:t>The web page </a:t>
            </a:r>
            <a:r>
              <a:rPr lang="fr-FR" sz="1800" dirty="0" err="1" smtClean="0"/>
              <a:t>that</a:t>
            </a:r>
            <a:r>
              <a:rPr lang="fr-FR" sz="1800" dirty="0" smtClean="0"/>
              <a:t> displays </a:t>
            </a:r>
            <a:r>
              <a:rPr lang="fr-FR" sz="1800" dirty="0" err="1" smtClean="0"/>
              <a:t>your</a:t>
            </a:r>
            <a:r>
              <a:rPr lang="fr-FR" sz="1800" dirty="0" smtClean="0"/>
              <a:t> </a:t>
            </a:r>
            <a:r>
              <a:rPr lang="fr-FR" sz="1800" dirty="0" err="1" smtClean="0"/>
              <a:t>app</a:t>
            </a:r>
            <a:r>
              <a:rPr lang="fr-FR" sz="1800" dirty="0" smtClean="0"/>
              <a:t>.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fr-FR" sz="1800" dirty="0" smtClean="0"/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fr-FR" sz="1800" dirty="0" smtClean="0"/>
              <a:t>A – the minimum </a:t>
            </a:r>
            <a:r>
              <a:rPr lang="fr-FR" sz="1800" dirty="0" err="1" smtClean="0"/>
              <a:t>necessary</a:t>
            </a:r>
            <a:r>
              <a:rPr lang="fr-FR" sz="1800" dirty="0" smtClean="0"/>
              <a:t> code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fr-FR" sz="1800" b="1" dirty="0" err="1" smtClean="0"/>
              <a:t>shinyUI</a:t>
            </a:r>
            <a:r>
              <a:rPr lang="fr-FR" sz="1800" b="1" dirty="0"/>
              <a:t> </a:t>
            </a:r>
            <a:r>
              <a:rPr lang="fr-FR" sz="1800" b="1" dirty="0" smtClean="0"/>
              <a:t>and </a:t>
            </a:r>
            <a:r>
              <a:rPr lang="fr-FR" sz="1800" b="1" dirty="0" err="1" smtClean="0"/>
              <a:t>fluidPage</a:t>
            </a:r>
            <a:r>
              <a:rPr lang="fr-FR" sz="1800" b="1" dirty="0" smtClean="0"/>
              <a:t> </a:t>
            </a:r>
            <a:r>
              <a:rPr lang="fr-FR" sz="1800" b="1" dirty="0" err="1" smtClean="0"/>
              <a:t>functions</a:t>
            </a:r>
            <a:endParaRPr lang="fr-FR" sz="1800" dirty="0" smtClean="0"/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fr-FR" sz="1800" dirty="0" smtClean="0"/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fr-FR" sz="1800" dirty="0" smtClean="0"/>
              <a:t>B – </a:t>
            </a:r>
            <a:r>
              <a:rPr lang="fr-FR" sz="1800" dirty="0" err="1" smtClean="0"/>
              <a:t>Build</a:t>
            </a:r>
            <a:r>
              <a:rPr lang="fr-FR" sz="1800" dirty="0" smtClean="0"/>
              <a:t> a </a:t>
            </a:r>
            <a:r>
              <a:rPr lang="fr-FR" sz="1800" dirty="0" err="1" smtClean="0"/>
              <a:t>layout</a:t>
            </a:r>
            <a:r>
              <a:rPr lang="fr-FR" sz="1800" dirty="0" smtClean="0"/>
              <a:t> for </a:t>
            </a:r>
            <a:r>
              <a:rPr lang="fr-FR" sz="1800" dirty="0" err="1" smtClean="0"/>
              <a:t>your</a:t>
            </a:r>
            <a:r>
              <a:rPr lang="fr-FR" sz="1800" dirty="0" smtClean="0"/>
              <a:t> UI 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fr-FR" sz="1800" dirty="0"/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fr-FR" sz="1800" dirty="0" smtClean="0"/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fr-FR" sz="1800" dirty="0"/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fr-FR" sz="1800" dirty="0" smtClean="0"/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fr-FR" sz="1800" dirty="0" smtClean="0"/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fr-FR" sz="1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fr-FR" sz="1800" dirty="0" smtClean="0"/>
              <a:t>C – </a:t>
            </a:r>
            <a:r>
              <a:rPr lang="fr-FR" sz="1800" dirty="0" err="1" smtClean="0"/>
              <a:t>Create</a:t>
            </a:r>
            <a:r>
              <a:rPr lang="fr-FR" sz="1800" dirty="0" smtClean="0"/>
              <a:t> widgets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 i="1" dirty="0" smtClean="0"/>
              <a:t>Must </a:t>
            </a:r>
            <a:r>
              <a:rPr lang="fr-FR" sz="1800" i="1" dirty="0" err="1"/>
              <a:t>be</a:t>
            </a:r>
            <a:r>
              <a:rPr lang="fr-FR" sz="1800" i="1" dirty="0"/>
              <a:t> </a:t>
            </a:r>
            <a:r>
              <a:rPr lang="fr-FR" sz="1800" i="1" dirty="0" smtClean="0"/>
              <a:t>unique </a:t>
            </a:r>
            <a:r>
              <a:rPr lang="fr-FR" sz="1800" i="1" dirty="0" err="1" smtClean="0"/>
              <a:t>also</a:t>
            </a:r>
            <a:r>
              <a:rPr lang="fr-FR" sz="1800" i="1" dirty="0" smtClean="0"/>
              <a:t>!</a:t>
            </a:r>
            <a:endParaRPr lang="fr-FR" sz="1800" i="1" dirty="0"/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fr-FR" sz="1800" i="1" dirty="0" smtClean="0"/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fr-FR" sz="1800" dirty="0" smtClean="0"/>
              <a:t>D – Place R components (the output </a:t>
            </a:r>
            <a:r>
              <a:rPr lang="fr-FR" sz="1800" dirty="0" err="1" smtClean="0"/>
              <a:t>objects</a:t>
            </a:r>
            <a:r>
              <a:rPr lang="fr-FR" sz="1800" dirty="0" smtClean="0"/>
              <a:t> </a:t>
            </a:r>
            <a:r>
              <a:rPr lang="fr-FR" sz="1800" dirty="0" err="1" smtClean="0"/>
              <a:t>that</a:t>
            </a:r>
            <a:r>
              <a:rPr lang="fr-FR" sz="1800" dirty="0" smtClean="0"/>
              <a:t> </a:t>
            </a:r>
            <a:r>
              <a:rPr lang="fr-FR" sz="1800" dirty="0" err="1" smtClean="0"/>
              <a:t>you</a:t>
            </a:r>
            <a:r>
              <a:rPr lang="fr-FR" sz="1800" dirty="0" smtClean="0"/>
              <a:t> </a:t>
            </a:r>
            <a:r>
              <a:rPr lang="fr-FR" sz="1800" dirty="0" err="1" smtClean="0"/>
              <a:t>defined</a:t>
            </a:r>
            <a:r>
              <a:rPr lang="fr-FR" sz="1800" dirty="0" smtClean="0"/>
              <a:t> in </a:t>
            </a:r>
            <a:r>
              <a:rPr lang="fr-FR" sz="1800" dirty="0" err="1" smtClean="0"/>
              <a:t>server.R</a:t>
            </a:r>
            <a:endParaRPr lang="fr-FR" sz="18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963" y="6162675"/>
            <a:ext cx="4181475" cy="6762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95" y="3484393"/>
            <a:ext cx="7762959" cy="147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2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6111" y="1396313"/>
            <a:ext cx="7323998" cy="5461687"/>
          </a:xfrm>
        </p:spPr>
        <p:txBody>
          <a:bodyPr>
            <a:normAutofit/>
          </a:bodyPr>
          <a:lstStyle/>
          <a:p>
            <a:endParaRPr lang="fr-FR" dirty="0"/>
          </a:p>
          <a:p>
            <a:pPr lvl="1"/>
            <a:endParaRPr lang="fr-FR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9"/>
          <a:stretch/>
        </p:blipFill>
        <p:spPr bwMode="auto">
          <a:xfrm>
            <a:off x="637220" y="4127156"/>
            <a:ext cx="10441517" cy="178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637220" y="584453"/>
            <a:ext cx="3613504" cy="7163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kern="0" dirty="0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fr-FR" sz="4000" b="1" kern="0" dirty="0" err="1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fr-FR" sz="4000" b="1" kern="0" dirty="0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4000" b="1" kern="0" dirty="0" err="1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FR" sz="4000" b="1" kern="0" dirty="0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4000" b="1" kern="0" dirty="0" err="1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lang="fr-FR" sz="4000" b="1" kern="0" dirty="0">
              <a:solidFill>
                <a:schemeClr val="tx1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46111" y="1396313"/>
            <a:ext cx="7323998" cy="5461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fr-FR" sz="1800" dirty="0" err="1" smtClean="0"/>
              <a:t>runApp</a:t>
            </a:r>
            <a:r>
              <a:rPr lang="fr-FR" sz="1800" dirty="0"/>
              <a:t> </a:t>
            </a:r>
            <a:r>
              <a:rPr lang="fr-FR" sz="1800" dirty="0" smtClean="0"/>
              <a:t>– </a:t>
            </a:r>
            <a:r>
              <a:rPr lang="fr-FR" sz="1800" dirty="0" err="1" smtClean="0"/>
              <a:t>run</a:t>
            </a:r>
            <a:r>
              <a:rPr lang="fr-FR" sz="1800" dirty="0" smtClean="0"/>
              <a:t> </a:t>
            </a:r>
            <a:r>
              <a:rPr lang="fr-FR" sz="1800" dirty="0" err="1" smtClean="0"/>
              <a:t>from</a:t>
            </a:r>
            <a:r>
              <a:rPr lang="fr-FR" sz="1800" dirty="0" smtClean="0"/>
              <a:t> local files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fr-FR" sz="1800" dirty="0" err="1" smtClean="0"/>
              <a:t>runGitHub</a:t>
            </a:r>
            <a:r>
              <a:rPr lang="fr-FR" sz="1800" dirty="0" smtClean="0"/>
              <a:t> – </a:t>
            </a:r>
            <a:r>
              <a:rPr lang="fr-FR" sz="1800" dirty="0" err="1" smtClean="0"/>
              <a:t>run</a:t>
            </a:r>
            <a:r>
              <a:rPr lang="fr-FR" sz="1800" dirty="0" smtClean="0"/>
              <a:t> </a:t>
            </a:r>
            <a:r>
              <a:rPr lang="fr-FR" sz="1800" dirty="0" err="1" smtClean="0"/>
              <a:t>from</a:t>
            </a:r>
            <a:r>
              <a:rPr lang="fr-FR" sz="1800" dirty="0" smtClean="0"/>
              <a:t> files </a:t>
            </a:r>
            <a:r>
              <a:rPr lang="fr-FR" sz="1800" dirty="0" err="1" smtClean="0"/>
              <a:t>hosted</a:t>
            </a:r>
            <a:r>
              <a:rPr lang="fr-FR" sz="1800" dirty="0" smtClean="0"/>
              <a:t> on </a:t>
            </a:r>
            <a:r>
              <a:rPr lang="fr-FR" sz="1800" dirty="0" smtClean="0">
                <a:hlinkClick r:id="rId4"/>
              </a:rPr>
              <a:t>www.GitHub.com</a:t>
            </a:r>
            <a:endParaRPr lang="fr-FR" sz="1800" dirty="0" smtClean="0"/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fr-FR" sz="1800" dirty="0" err="1" smtClean="0"/>
              <a:t>runGist</a:t>
            </a:r>
            <a:r>
              <a:rPr lang="fr-FR" sz="1800" dirty="0" smtClean="0"/>
              <a:t> – </a:t>
            </a:r>
            <a:r>
              <a:rPr lang="fr-FR" sz="1800" dirty="0" err="1" smtClean="0"/>
              <a:t>run</a:t>
            </a:r>
            <a:r>
              <a:rPr lang="fr-FR" sz="1800" dirty="0" smtClean="0"/>
              <a:t> </a:t>
            </a:r>
            <a:r>
              <a:rPr lang="fr-FR" sz="1800" dirty="0" err="1" smtClean="0"/>
              <a:t>from</a:t>
            </a:r>
            <a:r>
              <a:rPr lang="fr-FR" sz="1800" dirty="0" smtClean="0"/>
              <a:t> files </a:t>
            </a:r>
            <a:r>
              <a:rPr lang="fr-FR" sz="1800" dirty="0" err="1" smtClean="0"/>
              <a:t>saved</a:t>
            </a:r>
            <a:r>
              <a:rPr lang="fr-FR" sz="1800" dirty="0" smtClean="0"/>
              <a:t> as a </a:t>
            </a:r>
            <a:r>
              <a:rPr lang="fr-FR" sz="1800" dirty="0" err="1" smtClean="0"/>
              <a:t>gist</a:t>
            </a:r>
            <a:r>
              <a:rPr lang="fr-FR" sz="1800" dirty="0" smtClean="0"/>
              <a:t> </a:t>
            </a:r>
            <a:r>
              <a:rPr lang="fr-FR" sz="1800" dirty="0" smtClean="0">
                <a:hlinkClick r:id="rId5"/>
              </a:rPr>
              <a:t>gist.github.com</a:t>
            </a:r>
            <a:endParaRPr lang="fr-FR" sz="1800" dirty="0" smtClean="0"/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fr-FR" sz="1800" dirty="0" err="1" smtClean="0"/>
              <a:t>runURL</a:t>
            </a:r>
            <a:r>
              <a:rPr lang="fr-FR" sz="1800" dirty="0" smtClean="0"/>
              <a:t> – </a:t>
            </a:r>
            <a:r>
              <a:rPr lang="fr-FR" sz="1800" dirty="0" err="1" smtClean="0"/>
              <a:t>run</a:t>
            </a:r>
            <a:r>
              <a:rPr lang="fr-FR" sz="1800" dirty="0" smtClean="0"/>
              <a:t> </a:t>
            </a:r>
            <a:r>
              <a:rPr lang="fr-FR" sz="1800" dirty="0" err="1" smtClean="0"/>
              <a:t>from</a:t>
            </a:r>
            <a:r>
              <a:rPr lang="fr-FR" sz="1800" dirty="0" smtClean="0"/>
              <a:t> files </a:t>
            </a:r>
            <a:r>
              <a:rPr lang="fr-FR" sz="1800" dirty="0" err="1" smtClean="0"/>
              <a:t>saved</a:t>
            </a:r>
            <a:r>
              <a:rPr lang="fr-FR" sz="1800" dirty="0" smtClean="0"/>
              <a:t> at </a:t>
            </a:r>
            <a:r>
              <a:rPr lang="fr-FR" sz="1800" dirty="0" err="1" smtClean="0"/>
              <a:t>any</a:t>
            </a:r>
            <a:r>
              <a:rPr lang="fr-FR" sz="1800" dirty="0" smtClean="0"/>
              <a:t> URL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fr-FR" sz="1800" dirty="0"/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fr-FR" sz="1800" dirty="0" smtClean="0"/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fr-FR" sz="1800" dirty="0"/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fr-FR" sz="1800" dirty="0" smtClean="0"/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fr-FR" sz="1800" dirty="0" err="1" smtClean="0"/>
              <a:t>Launch</a:t>
            </a:r>
            <a:r>
              <a:rPr lang="fr-FR" sz="1800" dirty="0" smtClean="0"/>
              <a:t> </a:t>
            </a:r>
            <a:r>
              <a:rPr lang="fr-FR" sz="1800" dirty="0" err="1" smtClean="0"/>
              <a:t>your</a:t>
            </a:r>
            <a:r>
              <a:rPr lang="fr-FR" sz="1800" dirty="0" smtClean="0"/>
              <a:t> </a:t>
            </a:r>
            <a:r>
              <a:rPr lang="fr-FR" sz="1800" dirty="0" err="1" smtClean="0"/>
              <a:t>app</a:t>
            </a:r>
            <a:r>
              <a:rPr lang="fr-FR" sz="1800" dirty="0" smtClean="0"/>
              <a:t> as a live web page </a:t>
            </a:r>
            <a:r>
              <a:rPr lang="fr-FR" sz="1800" dirty="0" err="1" smtClean="0"/>
              <a:t>that</a:t>
            </a:r>
            <a:r>
              <a:rPr lang="fr-FR" sz="1800" dirty="0" smtClean="0"/>
              <a:t> </a:t>
            </a:r>
            <a:r>
              <a:rPr lang="fr-FR" sz="1800" dirty="0" err="1" smtClean="0"/>
              <a:t>users</a:t>
            </a:r>
            <a:r>
              <a:rPr lang="fr-FR" sz="1800" dirty="0" smtClean="0"/>
              <a:t> </a:t>
            </a:r>
            <a:r>
              <a:rPr lang="fr-FR" sz="1800" dirty="0" err="1" smtClean="0"/>
              <a:t>can</a:t>
            </a:r>
            <a:r>
              <a:rPr lang="fr-FR" sz="1800" dirty="0" smtClean="0"/>
              <a:t> </a:t>
            </a:r>
            <a:r>
              <a:rPr lang="fr-FR" sz="1800" dirty="0" err="1" smtClean="0"/>
              <a:t>visit</a:t>
            </a:r>
            <a:r>
              <a:rPr lang="fr-FR" sz="1800" dirty="0" smtClean="0"/>
              <a:t> online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fr-FR" sz="1800" dirty="0" smtClean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637220" y="2763577"/>
            <a:ext cx="4083061" cy="7163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kern="0" dirty="0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Share </a:t>
            </a:r>
            <a:r>
              <a:rPr lang="fr-FR" sz="4000" b="1" kern="0" dirty="0" err="1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FR" sz="4000" b="1" kern="0" dirty="0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4000" b="1" kern="0" dirty="0" err="1" smtClean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lang="fr-FR" sz="4000" b="1" kern="0" dirty="0">
              <a:solidFill>
                <a:schemeClr val="tx1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317001" y="1300778"/>
            <a:ext cx="7323998" cy="5461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fr-FR" sz="1800" dirty="0" smtClean="0"/>
          </a:p>
        </p:txBody>
      </p:sp>
    </p:spTree>
    <p:extLst>
      <p:ext uri="{BB962C8B-B14F-4D97-AF65-F5344CB8AC3E}">
        <p14:creationId xmlns:p14="http://schemas.microsoft.com/office/powerpoint/2010/main" val="71343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  <a:latin typeface="Calibri Light" panose="020F0302020204030204" pitchFamily="34" charset="0"/>
              </a:rPr>
              <a:t>Feedback</a:t>
            </a:r>
            <a:endParaRPr lang="fr-FR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6110" y="1371335"/>
            <a:ext cx="1111213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kern="0" dirty="0" err="1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: 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 (more 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2.000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genes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fr-FR" sz="2200" dirty="0" smtClean="0"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say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800.000 mutations) and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phe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notypes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disease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diabetes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</a:p>
          <a:p>
            <a:pPr algn="just"/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10.000 patients. It </a:t>
            </a:r>
            <a:r>
              <a:rPr lang="fr-FR" sz="2200" dirty="0" err="1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call a 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case/control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looking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genetic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variants </a:t>
            </a:r>
            <a:endParaRPr lang="fr-FR" sz="2200" dirty="0" smtClean="0"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i.e. mutations)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associated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cases (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diabetic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patients) but 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2200" dirty="0" err="1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healthy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patients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fr-FR" sz="2200" dirty="0"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Lots of different </a:t>
            </a:r>
            <a:r>
              <a:rPr lang="en-US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strategies </a:t>
            </a:r>
            <a:r>
              <a:rPr lang="en-US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possible to tackled </a:t>
            </a:r>
            <a:r>
              <a:rPr lang="en-US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explore </a:t>
            </a:r>
            <a:r>
              <a:rPr lang="en-US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huge database … </a:t>
            </a:r>
          </a:p>
          <a:p>
            <a:r>
              <a:rPr lang="en-US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 lots of results will have to be visualized, and only a few may be 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conclusive</a:t>
            </a:r>
            <a:r>
              <a:rPr lang="fr-FR" sz="220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 smtClean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2200" dirty="0"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953" y="226359"/>
            <a:ext cx="4403881" cy="13713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397" y="0"/>
            <a:ext cx="1482356" cy="24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1712</TotalTime>
  <Words>1225</Words>
  <Application>Microsoft Office PowerPoint</Application>
  <PresentationFormat>Grand écran</PresentationFormat>
  <Paragraphs>175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Times New Roman</vt:lpstr>
      <vt:lpstr>Wingdings</vt:lpstr>
      <vt:lpstr>Wingdings 3</vt:lpstr>
      <vt:lpstr>Ion</vt:lpstr>
      <vt:lpstr>Shiny   Web application         framework for R</vt:lpstr>
      <vt:lpstr>What’s in the R ? </vt:lpstr>
      <vt:lpstr>Some                  tools …</vt:lpstr>
      <vt:lpstr>Shiny</vt:lpstr>
      <vt:lpstr>Shiny’s structure</vt:lpstr>
      <vt:lpstr>Présentation PowerPoint</vt:lpstr>
      <vt:lpstr>Présentation PowerPoint</vt:lpstr>
      <vt:lpstr>Présentation PowerPoint</vt:lpstr>
      <vt:lpstr>Feedback</vt:lpstr>
      <vt:lpstr>Feedback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Other inspiring apps in shiny’s gallery …</vt:lpstr>
      <vt:lpstr>Présentation PowerPoint</vt:lpstr>
      <vt:lpstr>Présentation PowerPoint</vt:lpstr>
      <vt:lpstr>Thank you !  And thanks to…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Statistique Projet RADiO</dc:title>
  <dc:creator>Mathilde Boissel</dc:creator>
  <cp:lastModifiedBy>Mathilde Boissel</cp:lastModifiedBy>
  <cp:revision>488</cp:revision>
  <dcterms:created xsi:type="dcterms:W3CDTF">2016-10-05T08:21:27Z</dcterms:created>
  <dcterms:modified xsi:type="dcterms:W3CDTF">2017-03-30T08:44:29Z</dcterms:modified>
</cp:coreProperties>
</file>